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7" r:id="rId20"/>
    <p:sldId id="278" r:id="rId21"/>
    <p:sldId id="280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7" r:id="rId36"/>
    <p:sldId id="301" r:id="rId37"/>
    <p:sldId id="303" r:id="rId38"/>
    <p:sldId id="304" r:id="rId39"/>
    <p:sldId id="305" r:id="rId40"/>
    <p:sldId id="307" r:id="rId41"/>
    <p:sldId id="308" r:id="rId42"/>
    <p:sldId id="309" r:id="rId43"/>
    <p:sldId id="311" r:id="rId44"/>
    <p:sldId id="312" r:id="rId45"/>
    <p:sldId id="314" r:id="rId46"/>
    <p:sldId id="315" r:id="rId47"/>
    <p:sldId id="316" r:id="rId48"/>
    <p:sldId id="317" r:id="rId49"/>
    <p:sldId id="318" r:id="rId50"/>
    <p:sldId id="319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2" r:id="rId82"/>
    <p:sldId id="353" r:id="rId83"/>
    <p:sldId id="354" r:id="rId84"/>
    <p:sldId id="375" r:id="rId85"/>
    <p:sldId id="376" r:id="rId86"/>
    <p:sldId id="377" r:id="rId87"/>
    <p:sldId id="378" r:id="rId88"/>
    <p:sldId id="379" r:id="rId89"/>
    <p:sldId id="380" r:id="rId90"/>
    <p:sldId id="381" r:id="rId91"/>
    <p:sldId id="382" r:id="rId92"/>
    <p:sldId id="383" r:id="rId93"/>
    <p:sldId id="384" r:id="rId94"/>
    <p:sldId id="385" r:id="rId95"/>
    <p:sldId id="386" r:id="rId96"/>
    <p:sldId id="387" r:id="rId97"/>
    <p:sldId id="388" r:id="rId98"/>
    <p:sldId id="389" r:id="rId99"/>
    <p:sldId id="390" r:id="rId100"/>
    <p:sldId id="391" r:id="rId101"/>
    <p:sldId id="392" r:id="rId102"/>
    <p:sldId id="393" r:id="rId103"/>
    <p:sldId id="394" r:id="rId104"/>
    <p:sldId id="395" r:id="rId105"/>
    <p:sldId id="396" r:id="rId106"/>
    <p:sldId id="397" r:id="rId107"/>
    <p:sldId id="398" r:id="rId108"/>
    <p:sldId id="399" r:id="rId109"/>
    <p:sldId id="400" r:id="rId110"/>
    <p:sldId id="401" r:id="rId111"/>
    <p:sldId id="402" r:id="rId112"/>
    <p:sldId id="403" r:id="rId113"/>
    <p:sldId id="404" r:id="rId1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85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8611D-308E-4BFE-ACD1-1B55221212F2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2BCAC-9DCF-45E0-BD25-EC56D760D7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D85CF7-F490-44AD-AF4D-8CACD8752952}" type="slidenum">
              <a:rPr lang="ru-RU" smtClean="0"/>
              <a:pPr eaLnBrk="1" hangingPunct="1"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70FDBD-39CD-43B5-A36F-EB80A3A75A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28600" y="19050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A6471-7D69-4268-9CA1-DBF2E73CB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6" y="227013"/>
            <a:ext cx="747712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3526" y="1598613"/>
            <a:ext cx="3616325" cy="4497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032250" y="1598613"/>
            <a:ext cx="3617913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032250" y="3922715"/>
            <a:ext cx="3617913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301626" y="6242052"/>
            <a:ext cx="1782763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257425" y="6248402"/>
            <a:ext cx="3455988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5867401" y="6248402"/>
            <a:ext cx="1755775" cy="474663"/>
          </a:xfrm>
        </p:spPr>
        <p:txBody>
          <a:bodyPr/>
          <a:lstStyle>
            <a:lvl1pPr>
              <a:defRPr/>
            </a:lvl1pPr>
          </a:lstStyle>
          <a:p>
            <a:fld id="{0497E381-9472-40F1-B40F-313BF7750B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6" y="227013"/>
            <a:ext cx="747712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3526" y="1598613"/>
            <a:ext cx="3616325" cy="4497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6" y="6242052"/>
            <a:ext cx="1782763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57425" y="6248402"/>
            <a:ext cx="3455988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867401" y="6248402"/>
            <a:ext cx="1755775" cy="474663"/>
          </a:xfrm>
        </p:spPr>
        <p:txBody>
          <a:bodyPr/>
          <a:lstStyle>
            <a:lvl1pPr>
              <a:defRPr/>
            </a:lvl1pPr>
          </a:lstStyle>
          <a:p>
            <a:fld id="{34194E74-FC79-46F5-95CD-E61E75BD7CB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6" y="227013"/>
            <a:ext cx="747712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6" y="1598613"/>
            <a:ext cx="3616325" cy="4497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6" y="6242052"/>
            <a:ext cx="1782763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57425" y="6248402"/>
            <a:ext cx="3455988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867401" y="6248402"/>
            <a:ext cx="1755775" cy="474663"/>
          </a:xfrm>
        </p:spPr>
        <p:txBody>
          <a:bodyPr/>
          <a:lstStyle>
            <a:lvl1pPr>
              <a:defRPr/>
            </a:lvl1pPr>
          </a:lstStyle>
          <a:p>
            <a:fld id="{5071BA06-7EF9-426F-98A7-2EBF9EA28D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6" y="227013"/>
            <a:ext cx="747712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3526" y="1598613"/>
            <a:ext cx="3616325" cy="4497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6" y="6242052"/>
            <a:ext cx="1782763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57425" y="6248402"/>
            <a:ext cx="3455988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867401" y="6248402"/>
            <a:ext cx="1755775" cy="474663"/>
          </a:xfrm>
        </p:spPr>
        <p:txBody>
          <a:bodyPr/>
          <a:lstStyle>
            <a:lvl1pPr>
              <a:defRPr/>
            </a:lvl1pPr>
          </a:lstStyle>
          <a:p>
            <a:fld id="{B2A9516C-5BBE-48B5-88FD-1825E67FC92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975B-7D89-4EDE-91DB-EC98698DC4E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C70D1-71B2-454D-8309-77FAC22C9E7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://ugktid.ru/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vuz.ru/vuz/city/chelyabinsk/spec/070600/" TargetMode="External"/><Relationship Id="rId2" Type="http://schemas.openxmlformats.org/officeDocument/2006/relationships/hyperlink" Target="http://www.provuz.ru/vuz/city/chelyabinsk/spec/260903/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4;&#1086;&#1081;-&#1086;&#1088;&#1080;&#1077;&#1085;&#1090;&#1080;&#1088;.&#1088;&#1092;/" TargetMode="External"/><Relationship Id="rId7" Type="http://schemas.openxmlformats.org/officeDocument/2006/relationships/hyperlink" Target="http://templated.ru/abstrakciya/55-zavihreniya.html" TargetMode="External"/><Relationship Id="rId2" Type="http://schemas.openxmlformats.org/officeDocument/2006/relationships/hyperlink" Target="http://www.profguide.ru/professions/fashion_designe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ULYp05Nm5k" TargetMode="External"/><Relationship Id="rId5" Type="http://schemas.openxmlformats.org/officeDocument/2006/relationships/hyperlink" Target="http://www.izuchi.ru/tehnikumy-chelyabinska/chttlp-chelyabinskij-tekhnikum-tekstilnoj-i-legkoj-promyshlennosti.html" TargetMode="External"/><Relationship Id="rId4" Type="http://schemas.openxmlformats.org/officeDocument/2006/relationships/hyperlink" Target="http://www.provuz.ru/vuz/city/chelyabinsk/spec/07060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&#1092;&#1077;&#1076;&#1077;&#1088;&#1072;&#1083;&#1100;&#1085;&#1072;&#1103;%20&#1088;&#1072;&#1073;&#1086;&#1095;&#1072;&#1103;%20&#1087;&#1088;&#1086;&#1075;&#1088;&#1072;&#1084;&#1084;&#1072;%202024%20&#1075;&#1086;&#1076;&#1072;%20&#1089;%20&#1088;&#1072;&#1079;&#1083;&#1080;&#1095;&#1085;&#1099;&#1084;&#1080;%20&#1074;&#1072;&#1088;&#1080;&#1072;&#1085;&#1090;&#1072;&#1084;&#1080;%20&#1088;&#1072;&#1089;&#1087;&#1088;&#1077;&#1076;&#1077;&#1083;&#1077;&#1085;&#1080;&#1103;%20&#1095;&#1072;&#1089;&#1086;&#1074;.pdf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3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5854"/>
            <a:ext cx="8229600" cy="141763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Преподавание предмета                                                                 «Труд (технология)»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223" y="4271555"/>
            <a:ext cx="3771713" cy="236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9452" y="1868625"/>
            <a:ext cx="81806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Формирование навыка конструирования и моделирования швейного плечевого изделия с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втачным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рукавом на уроках труда (технологии).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400506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Осипова Альбина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Клементьевна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региональный методист, руководитель РМО</a:t>
            </a:r>
            <a:r>
              <a:rPr lang="ru-RU" sz="2400" dirty="0"/>
              <a:t>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учитель труда (технологии) и ИЗО МОБУ СОШ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им.С.М.Чугуникина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с.Кармаскалы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Кармаскалинского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64076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/>
              <a:t>«Мода- капризна и изменчива»    </a:t>
            </a:r>
            <a:r>
              <a:rPr lang="ru-RU" dirty="0"/>
              <a:t>                                                            </a:t>
            </a:r>
            <a:r>
              <a:rPr lang="ru-RU" sz="3200" dirty="0"/>
              <a:t>Коко </a:t>
            </a:r>
            <a:r>
              <a:rPr lang="ru-RU" sz="3200" dirty="0" err="1"/>
              <a:t>Шанель</a:t>
            </a:r>
            <a:endParaRPr lang="ru-RU" sz="3200" dirty="0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30683" y="1524000"/>
            <a:ext cx="4989467" cy="4343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600" dirty="0"/>
              <a:t>Мода</a:t>
            </a:r>
            <a:r>
              <a:rPr lang="ru-RU" dirty="0"/>
              <a:t>-это то, что в определенное время пользуется наибольшей популярностью и признанием большинства.</a:t>
            </a:r>
          </a:p>
          <a:p>
            <a:r>
              <a:rPr lang="ru-RU" b="1" i="1" u="sng" dirty="0">
                <a:solidFill>
                  <a:schemeClr val="tx2"/>
                </a:solidFill>
              </a:rPr>
              <a:t>Силуэт </a:t>
            </a:r>
            <a:r>
              <a:rPr lang="ru-RU" dirty="0"/>
              <a:t>– это внешние очертания любого предмета.                                                 Это плоскостное, контурное изображение объёмных форм одежды.</a:t>
            </a:r>
          </a:p>
          <a:p>
            <a:r>
              <a:rPr lang="ru-RU" b="1" i="1" u="sng" dirty="0">
                <a:solidFill>
                  <a:schemeClr val="tx2"/>
                </a:solidFill>
              </a:rPr>
              <a:t>Стиль </a:t>
            </a:r>
            <a:r>
              <a:rPr lang="ru-RU" dirty="0"/>
              <a:t>– это манера одеваться.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6876" name="Picture 12" descr="19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0243" y="838066"/>
            <a:ext cx="3124200" cy="4624387"/>
          </a:xfrm>
          <a:noFill/>
          <a:ln/>
        </p:spPr>
      </p:pic>
      <p:pic>
        <p:nvPicPr>
          <p:cNvPr id="36877" name="Picture 13" descr="BD10265_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5867400"/>
            <a:ext cx="388938" cy="388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  <p:bldP spid="36868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Зарплата   и   карьера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214314" y="1714501"/>
            <a:ext cx="5043487" cy="4525963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    Мечтой любого начинающего дизайнера являются самые известные показы и представление его моделей в лучших бутиках мира. И чем больше у дизайнера терпения, трудолюбия, и конечно таланта, тем больше шансов воплотить свою мечту в жизнь. Все зависит от способностей, личных качеств, опыта работы, образования дизайнера.</a:t>
            </a:r>
          </a:p>
        </p:txBody>
      </p:sp>
      <p:pic>
        <p:nvPicPr>
          <p:cNvPr id="15364" name="Picture 2" descr="http://nakonu.com/wp-content/uploads/2016/03/gl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4" y="3500440"/>
            <a:ext cx="36417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http://krugozorchik.ru/wp-content/uploads/2016/02/img-729059936_4308891680275835-800x4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285877"/>
            <a:ext cx="369570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tashebalina.ru/wp-content/uploads/2016/05/%D0%BA%D0%B0%D1%80%D1%8C%D0%B5%D1%80%D0%B0-%D0%B6%D0%B4%D0%BB%D1%8F-%D1%81%D0%B0%D0%B9%D1%82%D0%B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7988" y="1000127"/>
            <a:ext cx="365601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Зарплата   и   карьера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6388" name="Содержимое 2"/>
          <p:cNvSpPr>
            <a:spLocks noGrp="1"/>
          </p:cNvSpPr>
          <p:nvPr>
            <p:ph idx="1"/>
          </p:nvPr>
        </p:nvSpPr>
        <p:spPr>
          <a:xfrm>
            <a:off x="142875" y="1857377"/>
            <a:ext cx="6115050" cy="4525963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   Обычная карьерная лестница в области дизайна одежды выглядит так: </a:t>
            </a:r>
          </a:p>
          <a:p>
            <a:pPr algn="just"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 дизайнер,</a:t>
            </a:r>
          </a:p>
          <a:p>
            <a:pPr algn="just"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ведущий дизайнер, </a:t>
            </a:r>
          </a:p>
          <a:p>
            <a:pPr algn="just"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руководитель группы дизайнеров, </a:t>
            </a:r>
          </a:p>
          <a:p>
            <a:pPr algn="just"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начальник дизайнерского отдела,</a:t>
            </a:r>
          </a:p>
          <a:p>
            <a:pPr algn="just"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руководитель дизайнерского управления, </a:t>
            </a:r>
          </a:p>
          <a:p>
            <a:pPr algn="just"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арт-директор. </a:t>
            </a:r>
          </a:p>
          <a:p>
            <a:pPr algn="just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   Зарплата дизайнера напрямую зависит от места работы и личного опыта.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Родственные  профессии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5572125" y="1643063"/>
            <a:ext cx="3257550" cy="41433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Швея,</a:t>
            </a:r>
          </a:p>
          <a:p>
            <a:pPr algn="ctr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портной,</a:t>
            </a:r>
          </a:p>
          <a:p>
            <a:pPr algn="ctr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технолог-конструктор, </a:t>
            </a:r>
          </a:p>
          <a:p>
            <a:pPr algn="ctr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дизайнер-конструктор, </a:t>
            </a:r>
          </a:p>
          <a:p>
            <a:pPr algn="ctr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закройщик, </a:t>
            </a:r>
          </a:p>
          <a:p>
            <a:pPr algn="ctr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декоратор, </a:t>
            </a:r>
          </a:p>
          <a:p>
            <a:pPr algn="ctr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оформитель, </a:t>
            </a:r>
          </a:p>
          <a:p>
            <a:pPr algn="ctr"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художник по костюмам.</a:t>
            </a:r>
          </a:p>
        </p:txBody>
      </p:sp>
      <p:pic>
        <p:nvPicPr>
          <p:cNvPr id="17412" name="Picture 2" descr="http://halifaxcitizen.communityherald.ca/wp-content/uploads/sites/7/2015/09/B97496166Z.120150904092928000GRNAOIC4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1214440"/>
            <a:ext cx="2214563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://www.cheb.ru/photo/normal/8/6/f/86fa7aba1e1f480fdcd0c0ae8daaca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4" y="1928813"/>
            <a:ext cx="2511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https://otvet.imgsmail.ru/download/u_25c9a81a2ff22ae0b73e3df48c7df7cc_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214815"/>
            <a:ext cx="42291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Как известно, модельер - это человек, который является специалистом по изготовлению одежды, дизайнером этой самой одежды, а также создателем экспериментальных образцов. В обязанности профессия модельера входят:</a:t>
            </a:r>
          </a:p>
          <a:p>
            <a:pPr algn="just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определить образ и стиль своего клиента ( заказчика )</a:t>
            </a:r>
          </a:p>
          <a:p>
            <a:pPr algn="just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изобрести новые технологические и конструктивные решения.</a:t>
            </a:r>
          </a:p>
          <a:p>
            <a:pPr algn="just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 разработать декор.</a:t>
            </a:r>
          </a:p>
          <a:p>
            <a:pPr algn="just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 выбрать цвет и материалы.</a:t>
            </a:r>
          </a:p>
          <a:p>
            <a:pPr algn="just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 продумать аксессуары и другие дополнения.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Классификация модельеров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357189" y="1428752"/>
            <a:ext cx="8358187" cy="2257425"/>
          </a:xfrm>
        </p:spPr>
        <p:txBody>
          <a:bodyPr/>
          <a:lstStyle/>
          <a:p>
            <a:pPr algn="just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Каждый профессиональный модельер имеет свою область работы, а поэтому их разделяют ( классифицируют ), на:</a:t>
            </a:r>
          </a:p>
          <a:p>
            <a:pPr algn="just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 модельер-художник.</a:t>
            </a:r>
          </a:p>
          <a:p>
            <a:pPr algn="just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 модельер-конструктор.</a:t>
            </a:r>
          </a:p>
          <a:p>
            <a:pPr algn="just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 модельер, работающий с мехами.</a:t>
            </a:r>
          </a:p>
          <a:p>
            <a:pPr>
              <a:buFontTx/>
              <a:buNone/>
            </a:pPr>
            <a:endParaRPr lang="ru-RU" altLang="ru-RU"/>
          </a:p>
        </p:txBody>
      </p:sp>
      <p:pic>
        <p:nvPicPr>
          <p:cNvPr id="20484" name="Picture 2" descr="http://www.elan.az/images/613284be890e2af7d34411df9b069bf9?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1" y="3571875"/>
            <a:ext cx="4500563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572500" cy="868362"/>
          </a:xfrm>
        </p:spPr>
        <p:txBody>
          <a:bodyPr/>
          <a:lstStyle/>
          <a:p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Знаменитые модельеры мира и России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4572000" y="2357438"/>
            <a:ext cx="4286250" cy="395446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    Джорджо Армани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   (итальянский модельер). Ему пришлось не один год работать на других профессиях, прежде чем он стал знаменитым дизайнером одежды.</a:t>
            </a:r>
          </a:p>
        </p:txBody>
      </p:sp>
      <p:pic>
        <p:nvPicPr>
          <p:cNvPr id="21508" name="Picture 2" descr="http://vizitportal.ru/_nw/28/93219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714625"/>
            <a:ext cx="43338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http://style4man.com/wp-content/uploads/2015/07/giorgioarmanilogo450681728x800_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89" y="5214938"/>
            <a:ext cx="26320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14313" y="274640"/>
            <a:ext cx="8572500" cy="796925"/>
          </a:xfrm>
        </p:spPr>
        <p:txBody>
          <a:bodyPr/>
          <a:lstStyle/>
          <a:p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Знаменитые модельеры мира и России</a:t>
            </a:r>
            <a:endParaRPr lang="ru-RU" altLang="ru-RU" sz="360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5143500" y="1428752"/>
            <a:ext cx="40005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b="1"/>
              <a:t>   </a:t>
            </a: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Джанни Версаче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   (итальянский модельер). Ему пришлось в своей жизни много работать. С 25 лет пришлось работать дизайнером на несколько фирм одновременно, прежде чем смог самостоятельно выпускать одежду под своим брендом</a:t>
            </a:r>
            <a:r>
              <a:rPr lang="ru-RU" altLang="ru-RU"/>
              <a:t>.</a:t>
            </a:r>
          </a:p>
        </p:txBody>
      </p:sp>
      <p:pic>
        <p:nvPicPr>
          <p:cNvPr id="22532" name="Picture 2" descr="http://www.allitaliano.it/wp-content/uploads/2014/11/giani-versace-moda-design-stil-konobella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571627"/>
            <a:ext cx="36766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http://www.dippleconway.co.uk/wp-content/uploads/2015/03/versace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6" y="5357815"/>
            <a:ext cx="2357438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14313" y="274640"/>
            <a:ext cx="8572500" cy="796925"/>
          </a:xfrm>
        </p:spPr>
        <p:txBody>
          <a:bodyPr/>
          <a:lstStyle/>
          <a:p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Знаменитые модельеры мира и России</a:t>
            </a:r>
            <a:endParaRPr lang="ru-RU" altLang="ru-RU" sz="360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4714876" y="1785938"/>
            <a:ext cx="4186238" cy="452596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b="1"/>
              <a:t>  </a:t>
            </a: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Коко Шанель </a:t>
            </a:r>
          </a:p>
          <a:p>
            <a:pPr algn="just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   (французский модельер). Этой женщине пришлось работать с 18 лет продавцом в магазине одежды и одновременно петь в кабаке. Ее путь к славе был тернист, но лишь усилием воли она достигла высот.</a:t>
            </a:r>
          </a:p>
        </p:txBody>
      </p:sp>
      <p:pic>
        <p:nvPicPr>
          <p:cNvPr id="23556" name="Picture 2" descr="http://liveshopping.me/wp-content/uploads/2015/05/gla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714627"/>
            <a:ext cx="45720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214313" y="274640"/>
            <a:ext cx="8572500" cy="796925"/>
          </a:xfrm>
        </p:spPr>
        <p:txBody>
          <a:bodyPr/>
          <a:lstStyle/>
          <a:p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Знаменитые модельеры мира и России</a:t>
            </a:r>
            <a:endParaRPr lang="ru-RU" altLang="ru-RU" sz="360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4357689" y="2000250"/>
            <a:ext cx="4471987" cy="32575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b="1"/>
              <a:t>   </a:t>
            </a: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Валентин Юдашкин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   (российский модельер). Дипломы о высшем образовании на отлично, а поэтому смог быстро работать в данном направлении.</a:t>
            </a:r>
          </a:p>
        </p:txBody>
      </p:sp>
      <p:pic>
        <p:nvPicPr>
          <p:cNvPr id="24580" name="Picture 2" descr="https://im3-tub-ru.yandex.net/i?id=ad899c99ad30057ac8e79ea7c966c5f1&amp;n=33&amp;h=215&amp;w=1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4" y="1714500"/>
            <a:ext cx="2928937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http://vgum.ru/images/valentin-yudashkin-logo.jpg"/>
          <p:cNvPicPr>
            <a:picLocks noChangeAspect="1" noChangeArrowheads="1"/>
          </p:cNvPicPr>
          <p:nvPr/>
        </p:nvPicPr>
        <p:blipFill>
          <a:blip r:embed="rId3" cstate="print"/>
          <a:srcRect t="22221" b="19444"/>
          <a:stretch>
            <a:fillRect/>
          </a:stretch>
        </p:blipFill>
        <p:spPr bwMode="auto">
          <a:xfrm>
            <a:off x="5500688" y="4929190"/>
            <a:ext cx="25717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Обучение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0" y="1214440"/>
            <a:ext cx="8972550" cy="3500437"/>
          </a:xfrm>
        </p:spPr>
        <p:txBody>
          <a:bodyPr/>
          <a:lstStyle/>
          <a:p>
            <a:pPr algn="just"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Обучение профессии дизайнера одежды лучше всего выбирать в высшем учебном заведении, где помимо необходимых навыков и знаний, можно изучать множество сопутствующих предметов. Среднее и высшее специальное образование можно получить в специализированных и художественных училищах, институтах моды, искусства и художественных институтах.</a:t>
            </a:r>
          </a:p>
          <a:p>
            <a:pPr algn="just"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Обучиться дизайну одежды можно и на различных курсах кройки и шитья, в учебных центрах и центрах творчества, авторских курсах, школах дизайна.</a:t>
            </a:r>
          </a:p>
          <a:p>
            <a:pPr eaLnBrk="1" hangingPunct="1"/>
            <a:endParaRPr lang="ru-RU" altLang="ru-RU"/>
          </a:p>
        </p:txBody>
      </p:sp>
      <p:pic>
        <p:nvPicPr>
          <p:cNvPr id="25604" name="Picture 2" descr="https://miet.ru/upload/iblock/e44/IMG_3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3" y="4240213"/>
            <a:ext cx="371475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/>
              <a:t>Кутюрье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28800"/>
            <a:ext cx="7848600" cy="4343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/>
          </a:p>
          <a:p>
            <a:r>
              <a:rPr lang="ru-RU" sz="4800"/>
              <a:t>мастер по изготовлению одежды высшего мирового класса.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Куда  пойти  учиться?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1" y="1357313"/>
            <a:ext cx="8586788" cy="4525962"/>
          </a:xfrm>
        </p:spPr>
        <p:txBody>
          <a:bodyPr/>
          <a:lstStyle/>
          <a:p>
            <a:pPr>
              <a:buNone/>
              <a:defRPr/>
            </a:pPr>
            <a:r>
              <a:rPr lang="ru-RU" sz="2400" b="1" dirty="0">
                <a:hlinkClick r:id="rId2" tooltip="Официальный сайт ГБПОУ Уфимский государственный колледж технологии и дизайна"/>
              </a:rPr>
              <a:t>Уфимский государственный колледж технологии и дизайна</a:t>
            </a:r>
            <a:endParaRPr lang="ru-RU" sz="2400" b="1" dirty="0"/>
          </a:p>
          <a:p>
            <a:pPr eaLnBrk="1" hangingPunct="1">
              <a:buNone/>
              <a:defRPr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Стать студентом колледжа сегодня можно после 9 и 11 класса, поступив на очное или заочное отделение по направлениям подготовки и специальностям: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Конструирование, моделирование и технология швейных изделий</a:t>
            </a:r>
          </a:p>
          <a:p>
            <a:pPr>
              <a:defRPr/>
            </a:pPr>
            <a:r>
              <a:rPr lang="ru-RU" dirty="0"/>
              <a:t>в УГНТУ на направление Конструирование изделий легкой промышленности</a:t>
            </a:r>
          </a:p>
          <a:p>
            <a:pPr>
              <a:buNone/>
              <a:defRPr/>
            </a:pPr>
            <a:r>
              <a:rPr lang="ru-RU" dirty="0"/>
              <a:t>    и т.д.</a:t>
            </a: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Куда  пойти  учиться? </a:t>
            </a:r>
            <a:endParaRPr lang="ru-RU" altLang="ru-RU" sz="360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`Южно-Уральский государственный университет` (национальный исследовательский университет)</a:t>
            </a:r>
          </a:p>
          <a:p>
            <a:pPr eaLnBrk="1" hangingPunct="1"/>
            <a:r>
              <a:rPr lang="ru-RU" altLang="ru-RU" sz="2400" u="sng">
                <a:latin typeface="Times New Roman" pitchFamily="18" charset="0"/>
                <a:cs typeface="Times New Roman" pitchFamily="18" charset="0"/>
                <a:hlinkClick r:id="rId2"/>
              </a:rPr>
              <a:t>26.09.03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Моделирование и конструирование швейных изделий</a:t>
            </a:r>
            <a:br>
              <a:rPr lang="ru-RU" altLang="ru-RU" sz="240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i="1">
                <a:latin typeface="Times New Roman" pitchFamily="18" charset="0"/>
                <a:cs typeface="Times New Roman" pitchFamily="18" charset="0"/>
              </a:rPr>
              <a:t>Конструктор-модельер</a:t>
            </a:r>
          </a:p>
          <a:p>
            <a:pPr eaLnBrk="1" hangingPunct="1"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Южно-Уральский институт управления и экономики</a:t>
            </a:r>
          </a:p>
          <a:p>
            <a:pPr eaLnBrk="1" hangingPunct="1"/>
            <a:r>
              <a:rPr lang="ru-RU" altLang="ru-RU" sz="2400" u="sng">
                <a:latin typeface="Times New Roman" pitchFamily="18" charset="0"/>
                <a:cs typeface="Times New Roman" pitchFamily="18" charset="0"/>
                <a:hlinkClick r:id="rId3"/>
              </a:rPr>
              <a:t>07.06.00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Дизайн</a:t>
            </a:r>
          </a:p>
          <a:p>
            <a:pPr eaLnBrk="1" hangingPunct="1"/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593" y="2079626"/>
            <a:ext cx="7886700" cy="1325563"/>
          </a:xfrm>
        </p:spPr>
        <p:txBody>
          <a:bodyPr/>
          <a:lstStyle/>
          <a:p>
            <a:pPr algn="ctr"/>
            <a:r>
              <a:rPr lang="ru-RU" b="1" dirty="0"/>
              <a:t>Благодарю за внимание!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38176">
            <a:off x="6299218" y="3054797"/>
            <a:ext cx="2288318" cy="3830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3808" y="4026459"/>
            <a:ext cx="2251940" cy="1659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7312" y="3300419"/>
            <a:ext cx="1567543" cy="2318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53810" y="1791794"/>
            <a:ext cx="1024217" cy="1347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73823" y="3858382"/>
            <a:ext cx="525826" cy="71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673" y="3730356"/>
            <a:ext cx="589839" cy="841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24456" y="982944"/>
            <a:ext cx="690432" cy="914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561174">
            <a:off x="5715172" y="3387426"/>
            <a:ext cx="920576" cy="6858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619416">
            <a:off x="7949753" y="1028197"/>
            <a:ext cx="525826" cy="7132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186744">
            <a:off x="585561" y="1982028"/>
            <a:ext cx="1024217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805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Источники 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428626" y="1714500"/>
            <a:ext cx="8715375" cy="41687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en-US" altLang="ru-RU" sz="2400">
                <a:latin typeface="Times New Roman" pitchFamily="18" charset="0"/>
                <a:cs typeface="Times New Roman" pitchFamily="18" charset="0"/>
                <a:hlinkClick r:id="rId2"/>
              </a:rPr>
              <a:t>http://www.profguide.ru/professions/fashion_designer.html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- текст</a:t>
            </a:r>
          </a:p>
          <a:p>
            <a:pPr eaLnBrk="1" hangingPunct="1">
              <a:buFontTx/>
              <a:buNone/>
            </a:pPr>
            <a:r>
              <a:rPr lang="en-US" altLang="ru-RU" sz="240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  <a:hlinkClick r:id="rId3"/>
              </a:rPr>
              <a:t>мой-ориентир.рф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–медицинские противопоказания</a:t>
            </a:r>
          </a:p>
          <a:p>
            <a:pPr eaLnBrk="1" hangingPunct="1">
              <a:buFontTx/>
              <a:buNone/>
            </a:pPr>
            <a:r>
              <a:rPr lang="en-US" altLang="ru-RU" sz="2400">
                <a:latin typeface="Times New Roman" pitchFamily="18" charset="0"/>
                <a:cs typeface="Times New Roman" pitchFamily="18" charset="0"/>
                <a:hlinkClick r:id="rId4"/>
              </a:rPr>
              <a:t>http://www.provuz.ru/vuz/city/chelyabinsk/spec/070600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-обучение</a:t>
            </a:r>
          </a:p>
          <a:p>
            <a:pPr eaLnBrk="1" hangingPunct="1">
              <a:buFontTx/>
              <a:buNone/>
            </a:pPr>
            <a:r>
              <a:rPr lang="en-US" altLang="ru-RU" sz="2400">
                <a:latin typeface="Times New Roman" pitchFamily="18" charset="0"/>
                <a:cs typeface="Times New Roman" pitchFamily="18" charset="0"/>
                <a:hlinkClick r:id="rId5"/>
              </a:rPr>
              <a:t>http://www.izuchi.ru/tehnikumy-chelyabinska/chttlp-chelyabinskij-tekhnikum-tekstilnoj-i-legkoj-promyshlennosti.html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- обучение </a:t>
            </a:r>
          </a:p>
          <a:p>
            <a:pPr>
              <a:buFontTx/>
              <a:buNone/>
            </a:pPr>
            <a:r>
              <a:rPr lang="ru-RU" altLang="ru-RU" sz="2400" u="sng">
                <a:latin typeface="Times New Roman" pitchFamily="18" charset="0"/>
                <a:cs typeface="Times New Roman" pitchFamily="18" charset="0"/>
                <a:hlinkClick r:id="rId6"/>
              </a:rPr>
              <a:t>https://www.youtube.com/watch?v=BULYp05Nm5k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канал «Просвещение» о профессии дизайнер одежды</a:t>
            </a:r>
          </a:p>
          <a:p>
            <a:pPr eaLnBrk="1" hangingPunct="1">
              <a:buFontTx/>
              <a:buNone/>
            </a:pPr>
            <a:r>
              <a:rPr lang="en-US" altLang="ru-RU" sz="2400">
                <a:latin typeface="Times New Roman" pitchFamily="18" charset="0"/>
                <a:cs typeface="Times New Roman" pitchFamily="18" charset="0"/>
                <a:hlinkClick r:id="rId7"/>
              </a:rPr>
              <a:t>http://templated.ru/abstrakciya/55-zavihreniya.html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шаблон презентации</a:t>
            </a:r>
          </a:p>
          <a:p>
            <a:pPr eaLnBrk="1" hangingPunct="1">
              <a:buFontTx/>
              <a:buNone/>
            </a:pP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altLang="ru-RU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Стиль</a:t>
            </a:r>
            <a:r>
              <a:rPr lang="ru-RU" dirty="0">
                <a:solidFill>
                  <a:srgbClr val="66FF99"/>
                </a:solidFill>
              </a:rPr>
              <a:t> </a:t>
            </a:r>
            <a:br>
              <a:rPr lang="ru-RU" dirty="0"/>
            </a:br>
            <a:r>
              <a:rPr lang="ru-RU" dirty="0"/>
              <a:t> (</a:t>
            </a:r>
            <a:r>
              <a:rPr lang="ru-RU" sz="2400" dirty="0"/>
              <a:t>от греческого  </a:t>
            </a:r>
            <a:r>
              <a:rPr lang="en-US" sz="2400" dirty="0"/>
              <a:t>stylus </a:t>
            </a:r>
            <a:r>
              <a:rPr lang="ru-RU" sz="2400" dirty="0"/>
              <a:t>означает манеру, характер)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86746" y="2945446"/>
            <a:ext cx="4032250" cy="3632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dirty="0"/>
              <a:t>Характер одежды зависит от ее стиля. По стилевому решению все многообразие форм одежды можно свести к трем основным группам:</a:t>
            </a:r>
          </a:p>
          <a:p>
            <a:r>
              <a:rPr lang="ru-RU" dirty="0">
                <a:solidFill>
                  <a:srgbClr val="FF0000"/>
                </a:solidFill>
              </a:rPr>
              <a:t>Классический </a:t>
            </a:r>
          </a:p>
          <a:p>
            <a:pPr>
              <a:buFont typeface="Wingdings" pitchFamily="2" charset="2"/>
              <a:buNone/>
            </a:pPr>
            <a:r>
              <a:rPr lang="ru-RU" dirty="0"/>
              <a:t>(деловой, элегантный)</a:t>
            </a:r>
          </a:p>
          <a:p>
            <a:r>
              <a:rPr lang="ru-RU" dirty="0">
                <a:solidFill>
                  <a:srgbClr val="FF0000"/>
                </a:solidFill>
              </a:rPr>
              <a:t>Спортивный </a:t>
            </a:r>
          </a:p>
          <a:p>
            <a:pPr>
              <a:buFont typeface="Wingdings" pitchFamily="2" charset="2"/>
              <a:buNone/>
            </a:pPr>
            <a:r>
              <a:rPr lang="ru-RU" dirty="0"/>
              <a:t>(для активного отдыха)</a:t>
            </a:r>
          </a:p>
          <a:p>
            <a:r>
              <a:rPr lang="ru-RU" dirty="0">
                <a:solidFill>
                  <a:srgbClr val="FF0000"/>
                </a:solidFill>
              </a:rPr>
              <a:t>Романтический </a:t>
            </a:r>
          </a:p>
          <a:p>
            <a:pPr>
              <a:buFont typeface="Wingdings" pitchFamily="2" charset="2"/>
              <a:buNone/>
            </a:pPr>
            <a:r>
              <a:rPr lang="ru-RU" dirty="0"/>
              <a:t>(подчеркивает женственность)</a:t>
            </a:r>
          </a:p>
          <a:p>
            <a:pPr>
              <a:lnSpc>
                <a:spcPct val="90000"/>
              </a:lnSpc>
              <a:buNone/>
            </a:pPr>
            <a:endParaRPr lang="ru-RU" sz="2800" dirty="0"/>
          </a:p>
        </p:txBody>
      </p:sp>
      <p:pic>
        <p:nvPicPr>
          <p:cNvPr id="45062" name="Picture 6" descr="10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1667" y="2163581"/>
            <a:ext cx="1421378" cy="3909878"/>
          </a:xfrm>
          <a:noFill/>
          <a:ln/>
        </p:spPr>
      </p:pic>
      <p:pic>
        <p:nvPicPr>
          <p:cNvPr id="45064" name="Picture 8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0254" y="2163582"/>
            <a:ext cx="1373389" cy="3909877"/>
          </a:xfrm>
          <a:prstGeom prst="rect">
            <a:avLst/>
          </a:prstGeom>
          <a:noFill/>
        </p:spPr>
      </p:pic>
      <p:pic>
        <p:nvPicPr>
          <p:cNvPr id="45065" name="Picture 9" descr="BD10265_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5867400"/>
            <a:ext cx="388938" cy="388938"/>
          </a:xfrm>
          <a:prstGeom prst="rect">
            <a:avLst/>
          </a:prstGeom>
          <a:noFill/>
        </p:spPr>
      </p:pic>
      <p:pic>
        <p:nvPicPr>
          <p:cNvPr id="7" name="Picture 7" descr="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678" y="2163580"/>
            <a:ext cx="1443830" cy="3909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utoUpdateAnimBg="0"/>
      <p:bldP spid="45060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445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Классический стиль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867401" y="1628777"/>
            <a:ext cx="3025775" cy="4695825"/>
          </a:xfrm>
        </p:spPr>
        <p:txBody>
          <a:bodyPr/>
          <a:lstStyle/>
          <a:p>
            <a:r>
              <a:rPr lang="ru-RU" sz="2800"/>
              <a:t> Который отличается подчеркнутой строгостью и подтянутостью. Возникнув в прошлом веке, он остается в моде постоянно.</a:t>
            </a:r>
          </a:p>
        </p:txBody>
      </p:sp>
      <p:pic>
        <p:nvPicPr>
          <p:cNvPr id="38922" name="Picture 10" descr="2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9114" y="1628775"/>
            <a:ext cx="2674937" cy="4186238"/>
          </a:xfrm>
          <a:noFill/>
          <a:ln/>
        </p:spPr>
      </p:pic>
      <p:pic>
        <p:nvPicPr>
          <p:cNvPr id="38924" name="image43" descr="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1" y="1628775"/>
            <a:ext cx="244951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  <p:bldP spid="38918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pPr algn="ctr"/>
            <a:r>
              <a:rPr lang="ru-RU" b="1" dirty="0"/>
              <a:t>Спортивный стиль</a:t>
            </a:r>
          </a:p>
        </p:txBody>
      </p:sp>
      <p:pic>
        <p:nvPicPr>
          <p:cNvPr id="43014" name="Picture 6" descr="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4" y="1484315"/>
            <a:ext cx="1800225" cy="4681537"/>
          </a:xfrm>
          <a:noFill/>
          <a:ln/>
        </p:spPr>
      </p:pic>
      <p:pic>
        <p:nvPicPr>
          <p:cNvPr id="43015" name="Picture 7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9" y="1484315"/>
            <a:ext cx="1728787" cy="46815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427539" y="1484312"/>
            <a:ext cx="4572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Одежда спортивного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стиля удобна, комфортна. Она приемлема как для работы, так и для активного отдыха. Ассортимент — куртки, блузки, юбки различной длины и оформления, комбинезоны, полукомбинезоны, джинсовая одежда.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900"/>
              <a:t>Романтический стиль</a:t>
            </a:r>
          </a:p>
        </p:txBody>
      </p:sp>
      <p:pic>
        <p:nvPicPr>
          <p:cNvPr id="17411" name="Picture 4" descr="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1" y="1447802"/>
            <a:ext cx="1884363" cy="4530725"/>
          </a:xfrm>
          <a:noFill/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422775" y="1447801"/>
            <a:ext cx="40925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ru-RU" sz="2000" i="1" dirty="0"/>
              <a:t>Романтический стиль </a:t>
            </a:r>
            <a:r>
              <a:rPr lang="ru-RU" sz="2000" dirty="0"/>
              <a:t>(или фантазийный)</a:t>
            </a:r>
            <a:r>
              <a:rPr lang="ru-RU" sz="2600" dirty="0"/>
              <a:t> </a:t>
            </a:r>
            <a:r>
              <a:rPr lang="ru-RU" sz="2000" dirty="0"/>
              <a:t>представляет одежда нарядная, экстравагантная, подчеркивающая женственность и обаятельность. Этому стилю присущи различного рода отделки: воланы, рюши, оборки, кружева, вышивка. Здесь могут быть использованы и элементы национального (фольклорного) костюма. Одежда тонко дополняется бижутерией. Ткани воздушные, блестящие, бархатные, струящиеся.</a:t>
            </a:r>
          </a:p>
        </p:txBody>
      </p:sp>
      <p:pic>
        <p:nvPicPr>
          <p:cNvPr id="17413" name="Picture 6" descr="roma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90688"/>
            <a:ext cx="17272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1123950"/>
            <a:ext cx="9144001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Силуэт</a:t>
            </a:r>
            <a:r>
              <a:rPr lang="ru-RU" sz="2400" dirty="0"/>
              <a:t>- это французское слово, которым называют </a:t>
            </a:r>
            <a:r>
              <a:rPr lang="ru-RU" sz="2400" b="1" dirty="0"/>
              <a:t>внешние очертания любого предмета</a:t>
            </a:r>
            <a:r>
              <a:rPr lang="ru-RU" sz="2400" dirty="0"/>
              <a:t>. Он призван выявить достоинства вашей фигуры и сгладить недостатки</a:t>
            </a:r>
          </a:p>
        </p:txBody>
      </p:sp>
      <p:pic>
        <p:nvPicPr>
          <p:cNvPr id="46087" name="Picture 7" descr="BD10265_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5867400"/>
            <a:ext cx="388938" cy="388938"/>
          </a:xfrm>
          <a:prstGeom prst="rect">
            <a:avLst/>
          </a:prstGeom>
          <a:noFill/>
        </p:spPr>
      </p:pic>
      <p:pic>
        <p:nvPicPr>
          <p:cNvPr id="46090" name="Picture 10" descr="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2266950"/>
            <a:ext cx="5905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250826" y="5902395"/>
            <a:ext cx="79930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Первое зрительное впечатление от одежды – это ее форма. Условно силуэты сравнивают с геометрическими фигурами: прямоугольник, квадрат, трапеция, овал, треугольник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  <p:bldP spid="460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" y="731521"/>
            <a:ext cx="2831375" cy="1179375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ru-RU" sz="2000" dirty="0"/>
              <a:t>Прямой силуэт хорошо подходит практически для всех фигур. Одежда прямого силуэта может быть узкой, вытянутой или более широкой.</a:t>
            </a:r>
          </a:p>
        </p:txBody>
      </p:sp>
      <p:pic>
        <p:nvPicPr>
          <p:cNvPr id="9220" name="image35" descr="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579" y="2351314"/>
            <a:ext cx="2142452" cy="409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AutoShape 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324600"/>
            <a:ext cx="533400" cy="3048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Picture 5" descr="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8535" y="2535980"/>
            <a:ext cx="2325434" cy="397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89196" y="6444734"/>
            <a:ext cx="1593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Прямой силуэт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35086" y="227656"/>
            <a:ext cx="27236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Силуэт "трапеция" — это силуэт, в котором расширение происходит от линии плеча или проймы. Расширение может быть спокойным или более значительным. Силуэт "трапеция" будет хорошо смотреться на стройной фигуре любого роста.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35086" y="6444734"/>
            <a:ext cx="2053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Силуэт "трапеция" </a:t>
            </a:r>
          </a:p>
        </p:txBody>
      </p:sp>
      <p:pic>
        <p:nvPicPr>
          <p:cNvPr id="11" name="image44" descr="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2598" y="2219326"/>
            <a:ext cx="22923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629547" y="6324600"/>
            <a:ext cx="1975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Силуэт овальный.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57200"/>
            <a:ext cx="8229600" cy="5486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2800" i="1" dirty="0"/>
              <a:t>Практическое задание:</a:t>
            </a:r>
          </a:p>
          <a:p>
            <a:pPr eaLnBrk="1" hangingPunct="1"/>
            <a:r>
              <a:rPr lang="ru-RU" sz="2400" dirty="0"/>
              <a:t>Попробуйте нарисовать силуэты современных направлений моды.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10036" t="6377" r="20007" b="5158"/>
          <a:stretch/>
        </p:blipFill>
        <p:spPr>
          <a:xfrm>
            <a:off x="2627784" y="1988840"/>
            <a:ext cx="1512168" cy="4295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17514" t="4174" r="15182" b="9450"/>
          <a:stretch/>
        </p:blipFill>
        <p:spPr>
          <a:xfrm>
            <a:off x="4716016" y="1988840"/>
            <a:ext cx="1584176" cy="4274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11724" r="15424" b="6319"/>
          <a:stretch/>
        </p:blipFill>
        <p:spPr>
          <a:xfrm>
            <a:off x="6804248" y="2060848"/>
            <a:ext cx="1728192" cy="42952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16550" t="1623" r="15182" b="3769"/>
          <a:stretch/>
        </p:blipFill>
        <p:spPr>
          <a:xfrm>
            <a:off x="539552" y="1988840"/>
            <a:ext cx="1614569" cy="42387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0006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Конструирование и моделирование одежды: методы и обучение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/>
              <a:t>     Методы конструирования одежды:</a:t>
            </a:r>
          </a:p>
          <a:p>
            <a:pPr algn="just">
              <a:buNone/>
            </a:pPr>
            <a:r>
              <a:rPr lang="ru-RU" dirty="0"/>
              <a:t>  * ЦНИИШП</a:t>
            </a:r>
          </a:p>
          <a:p>
            <a:pPr algn="just">
              <a:buNone/>
            </a:pPr>
            <a:r>
              <a:rPr lang="ru-RU" dirty="0"/>
              <a:t>  * ЦОТШЛ</a:t>
            </a:r>
          </a:p>
          <a:p>
            <a:pPr algn="just">
              <a:buNone/>
            </a:pPr>
            <a:r>
              <a:rPr lang="ru-RU" dirty="0"/>
              <a:t>   *САПР (системы  автоматизированного проектирования)</a:t>
            </a:r>
          </a:p>
          <a:p>
            <a:pPr algn="just">
              <a:buNone/>
            </a:pPr>
            <a:r>
              <a:rPr lang="ru-RU" dirty="0"/>
              <a:t>   *  Муляжный метод. Модель создают на манекене или манекенщице, используя булавки. Метод наколки востребован при построении сложных моделей, а также при коррекции мелких деталей (воротничка, манжеты, кокетки).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Модульный принцип построения программы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50367" y="1196753"/>
            <a:ext cx="3483864" cy="42621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Инвариантные модули:</a:t>
            </a:r>
          </a:p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1.Производство и технологии</a:t>
            </a:r>
          </a:p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2.Компьютерная графика. Черчение</a:t>
            </a:r>
          </a:p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3. Технологии обработки материалов и пищевых продуктов</a:t>
            </a:r>
          </a:p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4.  3 –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моделирование,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прототипирование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макетирование</a:t>
            </a:r>
          </a:p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5. Робототехника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124746"/>
            <a:ext cx="4038600" cy="500141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Вариативные модули: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Автоматизированные системы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Животноводство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Растениеводство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04049" y="2708920"/>
            <a:ext cx="3312368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293" y="1"/>
            <a:ext cx="7143750" cy="6743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04" y="1643050"/>
            <a:ext cx="8229600" cy="328614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Конструирование –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это процесс изготовления чертежа изделия, в соответствии с мерками и прибавками</a:t>
            </a:r>
          </a:p>
        </p:txBody>
      </p:sp>
    </p:spTree>
    <p:extLst>
      <p:ext uri="{BB962C8B-B14F-4D97-AF65-F5344CB8AC3E}">
        <p14:creationId xmlns:p14="http://schemas.microsoft.com/office/powerpoint/2010/main" val="3577684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627" y="1"/>
            <a:ext cx="8200208" cy="629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k\Documents\Scanned Documents\Рисунок (155).jpg"/>
          <p:cNvPicPr/>
          <p:nvPr/>
        </p:nvPicPr>
        <p:blipFill>
          <a:blip r:embed="rId2" cstate="print"/>
          <a:srcRect l="15078" t="6293" r="3600" b="12704"/>
          <a:stretch>
            <a:fillRect/>
          </a:stretch>
        </p:blipFill>
        <p:spPr bwMode="auto">
          <a:xfrm>
            <a:off x="164817" y="-1"/>
            <a:ext cx="3283778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pk\Documents\Scanned Documents\Рисунок (156).jpg"/>
          <p:cNvPicPr/>
          <p:nvPr/>
        </p:nvPicPr>
        <p:blipFill>
          <a:blip r:embed="rId3" cstate="print"/>
          <a:srcRect l="17484" t="5478" r="3279" b="69697"/>
          <a:stretch>
            <a:fillRect/>
          </a:stretch>
        </p:blipFill>
        <p:spPr bwMode="auto">
          <a:xfrm>
            <a:off x="164817" y="4829175"/>
            <a:ext cx="3283778" cy="178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pk\Documents\Scanned Documents\Рисунок (157).jpg"/>
          <p:cNvPicPr/>
          <p:nvPr/>
        </p:nvPicPr>
        <p:blipFill>
          <a:blip r:embed="rId4" cstate="print"/>
          <a:srcRect l="23248" t="117" r="12137" b="699"/>
          <a:stretch>
            <a:fillRect/>
          </a:stretch>
        </p:blipFill>
        <p:spPr bwMode="auto">
          <a:xfrm>
            <a:off x="4291149" y="504825"/>
            <a:ext cx="2874032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k\Documents\Scanned Documents\Рисунок (158).jpg"/>
          <p:cNvPicPr/>
          <p:nvPr/>
        </p:nvPicPr>
        <p:blipFill>
          <a:blip r:embed="rId2" cstate="print"/>
          <a:srcRect l="9570" t="9170" r="18751" b="4633"/>
          <a:stretch>
            <a:fillRect/>
          </a:stretch>
        </p:blipFill>
        <p:spPr bwMode="auto">
          <a:xfrm>
            <a:off x="123101" y="114641"/>
            <a:ext cx="3513698" cy="658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2778" y="169817"/>
            <a:ext cx="3430604" cy="629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моделирование\im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8" y="108107"/>
            <a:ext cx="87249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2401" y="763657"/>
            <a:ext cx="7082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</a:rPr>
              <a:t>с втачным рукавом</a:t>
            </a:r>
          </a:p>
        </p:txBody>
      </p:sp>
    </p:spTree>
    <p:extLst>
      <p:ext uri="{BB962C8B-B14F-4D97-AF65-F5344CB8AC3E}">
        <p14:creationId xmlns:p14="http://schemas.microsoft.com/office/powerpoint/2010/main" val="555884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3" y="287383"/>
            <a:ext cx="6339840" cy="5969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64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Моделирование - это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5400" dirty="0">
                <a:solidFill>
                  <a:srgbClr val="0070C0"/>
                </a:solidFill>
              </a:rPr>
              <a:t>процесс изменения конструкции (основы чертежа)путем внесения новых конструктивных линий на основу в соответствие эскизом модели.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278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714" y="2"/>
            <a:ext cx="8824686" cy="10885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8" name="Заголовок 2"/>
          <p:cNvSpPr>
            <a:spLocks noGrp="1"/>
          </p:cNvSpPr>
          <p:nvPr>
            <p:ph type="title"/>
          </p:nvPr>
        </p:nvSpPr>
        <p:spPr>
          <a:xfrm>
            <a:off x="217714" y="274638"/>
            <a:ext cx="8926286" cy="582612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i="1" u="sng" dirty="0">
                <a:effectLst/>
              </a:rPr>
              <a:t>Моделирование одежды</a:t>
            </a:r>
            <a:r>
              <a:rPr lang="ru-RU" sz="2400" b="1" dirty="0">
                <a:effectLst/>
              </a:rPr>
              <a:t> - это творческий процесс создания новых моделей на основе базовой (основной) выкройки.</a:t>
            </a:r>
          </a:p>
        </p:txBody>
      </p:sp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2286001" y="1259795"/>
            <a:ext cx="4357688" cy="785812"/>
          </a:xfrm>
          <a:prstGeom prst="rect">
            <a:avLst/>
          </a:prstGeom>
          <a:solidFill>
            <a:srgbClr val="FFFF00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latin typeface="Calibri" pitchFamily="34" charset="0"/>
              </a:rPr>
              <a:t>Моделирование изделия</a:t>
            </a:r>
          </a:p>
        </p:txBody>
      </p:sp>
      <p:sp>
        <p:nvSpPr>
          <p:cNvPr id="4100" name="Блок-схема: процесс 6"/>
          <p:cNvSpPr>
            <a:spLocks noChangeArrowheads="1"/>
          </p:cNvSpPr>
          <p:nvPr/>
        </p:nvSpPr>
        <p:spPr bwMode="auto">
          <a:xfrm>
            <a:off x="357188" y="2571750"/>
            <a:ext cx="3857625" cy="1500188"/>
          </a:xfrm>
          <a:prstGeom prst="flowChartProcess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200" b="1" dirty="0">
              <a:latin typeface="Calibri" pitchFamily="34" charset="0"/>
            </a:endParaRPr>
          </a:p>
          <a:p>
            <a:pPr algn="ctr"/>
            <a:r>
              <a:rPr lang="ru-RU" sz="3200" b="1" dirty="0">
                <a:latin typeface="Calibri" pitchFamily="34" charset="0"/>
              </a:rPr>
              <a:t>Художественное моделирование</a:t>
            </a:r>
          </a:p>
          <a:p>
            <a:pPr algn="ctr"/>
            <a:r>
              <a:rPr lang="ru-RU" dirty="0"/>
              <a:t>ЭТО СОЗДАНИЕ ЭСКИЗОВ НОВЫХ МОДЕЛЕЙ ОДЕЖДЫ</a:t>
            </a:r>
            <a:endParaRPr lang="ru-RU" b="1" dirty="0">
              <a:latin typeface="Calibri" pitchFamily="34" charset="0"/>
            </a:endParaRPr>
          </a:p>
          <a:p>
            <a:pPr algn="ctr"/>
            <a:endParaRPr lang="ru-RU" sz="3200" b="1" dirty="0">
              <a:latin typeface="Calibri" pitchFamily="34" charset="0"/>
            </a:endParaRPr>
          </a:p>
        </p:txBody>
      </p:sp>
      <p:sp>
        <p:nvSpPr>
          <p:cNvPr id="4101" name="Блок-схема: процесс 7"/>
          <p:cNvSpPr>
            <a:spLocks noChangeArrowheads="1"/>
          </p:cNvSpPr>
          <p:nvPr/>
        </p:nvSpPr>
        <p:spPr bwMode="auto">
          <a:xfrm>
            <a:off x="5286376" y="2571750"/>
            <a:ext cx="3286125" cy="1500188"/>
          </a:xfrm>
          <a:prstGeom prst="flowChartProcess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 dirty="0">
                <a:latin typeface="Calibri" pitchFamily="34" charset="0"/>
              </a:rPr>
              <a:t>Техническое моделирование</a:t>
            </a:r>
            <a:r>
              <a:rPr lang="ru-RU" sz="3200" dirty="0"/>
              <a:t>                      </a:t>
            </a:r>
            <a:r>
              <a:rPr lang="ru-RU" dirty="0"/>
              <a:t>ЭТО ПРОЦЕСС РАЗРАБОТКИ ЛЕКАЛ ПО ЭСКИЗАМ  ХУДОЖНИКА</a:t>
            </a:r>
            <a:endParaRPr lang="ru-RU" b="1" dirty="0">
              <a:latin typeface="Calibri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500688" y="1857375"/>
            <a:ext cx="714375" cy="64293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 flipV="1">
            <a:off x="2857501" y="1928813"/>
            <a:ext cx="714375" cy="5715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Прямоугольник 14"/>
          <p:cNvSpPr>
            <a:spLocks noChangeArrowheads="1"/>
          </p:cNvSpPr>
          <p:nvPr/>
        </p:nvSpPr>
        <p:spPr bwMode="auto">
          <a:xfrm>
            <a:off x="571500" y="4857752"/>
            <a:ext cx="3143250" cy="1071563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latin typeface="Calibri" pitchFamily="34" charset="0"/>
              </a:rPr>
              <a:t>Художник-модельер</a:t>
            </a:r>
          </a:p>
        </p:txBody>
      </p:sp>
      <p:sp>
        <p:nvSpPr>
          <p:cNvPr id="4105" name="Прямоугольник 15"/>
          <p:cNvSpPr>
            <a:spLocks noChangeArrowheads="1"/>
          </p:cNvSpPr>
          <p:nvPr/>
        </p:nvSpPr>
        <p:spPr bwMode="auto">
          <a:xfrm>
            <a:off x="5143501" y="4857752"/>
            <a:ext cx="3357563" cy="1071563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latin typeface="Calibri" pitchFamily="34" charset="0"/>
              </a:rPr>
              <a:t>Инженер- конструктор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714501" y="4071940"/>
            <a:ext cx="34925" cy="6429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145338" y="4071940"/>
            <a:ext cx="0" cy="6429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21426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35389"/>
            <a:ext cx="7886700" cy="1325563"/>
          </a:xfrm>
        </p:spPr>
        <p:txBody>
          <a:bodyPr>
            <a:normAutofit fontScale="90000"/>
          </a:bodyPr>
          <a:lstStyle/>
          <a:p>
            <a:pPr lvl="0"/>
            <a:br>
              <a:rPr lang="ru-RU" sz="3100" b="1" dirty="0"/>
            </a:br>
            <a:r>
              <a:rPr lang="ru-RU" sz="3100" b="1" dirty="0"/>
              <a:t>Практико-ориентированный характер обучения.    Не менее 75% учебного времени отводится практическим и проектным работам.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2160951"/>
            <a:ext cx="7886700" cy="4351338"/>
          </a:xfrm>
        </p:spPr>
        <p:txBody>
          <a:bodyPr/>
          <a:lstStyle/>
          <a:p>
            <a:endParaRPr lang="ru-RU" b="1" dirty="0"/>
          </a:p>
          <a:p>
            <a:pPr>
              <a:buNone/>
            </a:pPr>
            <a:r>
              <a:rPr lang="ru-RU" b="1" dirty="0"/>
              <a:t>   Варианты реализации программ (выбор модулей) по учебному предмету «Труд (технология)» осуществляется образовательной организацией, исходя из имеющихся в ней условий, описанных в организационном разделе основной образовательной программы!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/>
              <a:t>МЕТОДЫ ТЕХНИЧЕСКОГО МОДЕЛИРОВАНИЯ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9" y="2276475"/>
            <a:ext cx="4327525" cy="4032250"/>
          </a:xfrm>
        </p:spPr>
        <p:txBody>
          <a:bodyPr/>
          <a:lstStyle/>
          <a:p>
            <a:r>
              <a:rPr lang="ru-RU" sz="2400"/>
              <a:t>вырезать из бумаги лекало основы;</a:t>
            </a:r>
          </a:p>
          <a:p>
            <a:r>
              <a:rPr lang="ru-RU" sz="2400"/>
              <a:t>нанести линии нового направления вытачки;</a:t>
            </a:r>
          </a:p>
          <a:p>
            <a:r>
              <a:rPr lang="ru-RU" sz="2400"/>
              <a:t>по этой линии разрезать лекало;</a:t>
            </a:r>
          </a:p>
          <a:p>
            <a:r>
              <a:rPr lang="ru-RU" sz="2400"/>
              <a:t>раздвинуть новый раствор вытачки, закрывая прежний раствор.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2349500"/>
            <a:ext cx="4038600" cy="1727200"/>
          </a:xfrm>
        </p:spPr>
        <p:txBody>
          <a:bodyPr/>
          <a:lstStyle/>
          <a:p>
            <a:r>
              <a:rPr lang="ru-RU" sz="2400"/>
              <a:t>Перемещение вытачки с помощью измерений и графического построения чертежа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00114" y="1773238"/>
            <a:ext cx="396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МЕТОД ШАБЛОНА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716464" y="1773238"/>
            <a:ext cx="4103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ГРАФИЧЕСКИЙ МЕТОД</a:t>
            </a:r>
          </a:p>
        </p:txBody>
      </p:sp>
      <p:pic>
        <p:nvPicPr>
          <p:cNvPr id="24587" name="Picture 11" descr="sewing-gir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6" y="4221165"/>
            <a:ext cx="3311525" cy="2198687"/>
          </a:xfrm>
          <a:prstGeom prst="rect">
            <a:avLst/>
          </a:prstGeom>
          <a:noFill/>
        </p:spPr>
      </p:pic>
      <p:pic>
        <p:nvPicPr>
          <p:cNvPr id="24588" name="Picture 12" descr="BD2137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4" y="1412877"/>
            <a:ext cx="7058025" cy="117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372" y="1567543"/>
            <a:ext cx="8650515" cy="49929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7372" y="174171"/>
            <a:ext cx="8128000" cy="696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Заголовок 2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4397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>
                <a:effectLst/>
              </a:rPr>
              <a:t>            </a:t>
            </a:r>
            <a:r>
              <a:rPr lang="ru-RU" sz="4000" b="1" dirty="0">
                <a:effectLst/>
              </a:rPr>
              <a:t>Этапы выполнения моделирования</a:t>
            </a:r>
          </a:p>
        </p:txBody>
      </p:sp>
      <p:sp>
        <p:nvSpPr>
          <p:cNvPr id="5123" name="Содержимое 3"/>
          <p:cNvSpPr>
            <a:spLocks noGrp="1"/>
          </p:cNvSpPr>
          <p:nvPr>
            <p:ph idx="1"/>
          </p:nvPr>
        </p:nvSpPr>
        <p:spPr>
          <a:xfrm>
            <a:off x="377371" y="2032909"/>
            <a:ext cx="8572500" cy="43402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2800" i="1" dirty="0">
                <a:effectLst/>
              </a:rPr>
              <a:t>Внимательно изучить эскиз модели.</a:t>
            </a:r>
          </a:p>
          <a:p>
            <a:pPr eaLnBrk="1" hangingPunct="1"/>
            <a:r>
              <a:rPr lang="ru-RU" sz="2800" i="1" dirty="0">
                <a:effectLst/>
              </a:rPr>
              <a:t>Нанести на эскизе </a:t>
            </a:r>
            <a:r>
              <a:rPr lang="ru-RU" sz="2800" b="1" i="1" dirty="0">
                <a:effectLst/>
              </a:rPr>
              <a:t>конструктивные линии </a:t>
            </a:r>
            <a:r>
              <a:rPr lang="ru-RU" sz="2800" i="1" dirty="0">
                <a:effectLst/>
              </a:rPr>
              <a:t>(линию талии, линию бедер, линию низа, середину переда).</a:t>
            </a:r>
          </a:p>
          <a:p>
            <a:pPr eaLnBrk="1" hangingPunct="1"/>
            <a:r>
              <a:rPr lang="ru-RU" sz="2800" i="1" dirty="0">
                <a:effectLst/>
              </a:rPr>
              <a:t>Определить, на каких участках необходимо сделать изменения, чтобы получить модель, соответствующую эскизу.</a:t>
            </a:r>
          </a:p>
          <a:p>
            <a:pPr eaLnBrk="1" hangingPunct="1"/>
            <a:r>
              <a:rPr lang="ru-RU" sz="2800" i="1" dirty="0">
                <a:effectLst/>
              </a:rPr>
              <a:t>Нанести на чертеж основы конструкции модельные изменения.</a:t>
            </a:r>
          </a:p>
          <a:p>
            <a:pPr eaLnBrk="1" hangingPunct="1"/>
            <a:r>
              <a:rPr lang="ru-RU" sz="2800" i="1" dirty="0">
                <a:effectLst/>
              </a:rPr>
              <a:t>Оформить готовую выкройку</a:t>
            </a:r>
            <a:r>
              <a:rPr lang="ru-RU" i="1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12439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5"/>
            <a:ext cx="8820150" cy="93662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b="1" dirty="0"/>
            </a:br>
            <a:r>
              <a:rPr lang="ru-RU" sz="2800" b="1" dirty="0"/>
              <a:t>Моделирование лифа при помощи перемещения нагрудной вытачки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72713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00564" y="1196977"/>
            <a:ext cx="4643437" cy="56610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/>
              <a:t>    Конструкции одежды должны отвечать следующим требованиям: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отражать элементы современной моды (силуэт, линии, пропорции, цветовая гамма и т. д.); 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соответствовать внешности человека; 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учитывать особенности конструкции изделия в процессе его технологической обработки и технологические свойства материала.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/>
              <a:t>    Рассмотрим ряд приемов.</a:t>
            </a:r>
          </a:p>
        </p:txBody>
      </p:sp>
      <p:pic>
        <p:nvPicPr>
          <p:cNvPr id="72714" name="Picture 10" descr="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6" y="1196977"/>
            <a:ext cx="42132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2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2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2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2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2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15" y="0"/>
            <a:ext cx="6711043" cy="61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023" y="6193334"/>
            <a:ext cx="6141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Варианты переноса нагрудной выточки плечевого изделия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253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92" y="552558"/>
            <a:ext cx="4418511" cy="606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065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t="4476" r="11989" b="11090"/>
          <a:stretch/>
        </p:blipFill>
        <p:spPr bwMode="auto">
          <a:xfrm>
            <a:off x="1213833" y="822961"/>
            <a:ext cx="6359359" cy="575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59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Перенос нагрудной вытачки в талию.</a:t>
            </a:r>
          </a:p>
        </p:txBody>
      </p:sp>
      <p:pic>
        <p:nvPicPr>
          <p:cNvPr id="4098" name="Picture 2" descr="http://shei-sama.ru/_pu/5/08996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302" y="2239963"/>
            <a:ext cx="3757713" cy="27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uturie.com.ua/images/stories/modelirovanie/mod-osnovy-relie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363"/>
            <a:ext cx="4772025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877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0" y="50006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Перенос нагрудной вытачки в горловину.</a:t>
            </a:r>
          </a:p>
        </p:txBody>
      </p:sp>
      <p:pic>
        <p:nvPicPr>
          <p:cNvPr id="2056" name="Picture 8" descr="http://festival.1september.ru/articles/410176/Image04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0" y="2443956"/>
            <a:ext cx="4230793" cy="254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Описать модель по эскизу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Определить м/р нагрудной вытачки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Нанести новую конструктивную линию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Разрезать по линии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Закрыть старую вытачку</a:t>
            </a:r>
          </a:p>
        </p:txBody>
      </p:sp>
    </p:spTree>
    <p:extLst>
      <p:ext uri="{BB962C8B-B14F-4D97-AF65-F5344CB8AC3E}">
        <p14:creationId xmlns:p14="http://schemas.microsoft.com/office/powerpoint/2010/main" val="2173377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J025443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60350"/>
            <a:ext cx="1108075" cy="1524000"/>
          </a:xfrm>
          <a:prstGeom prst="rect">
            <a:avLst/>
          </a:prstGeom>
          <a:noFill/>
        </p:spPr>
      </p:pic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/>
              <a:t>3.Перенос нагрудной вытачки в горловину</a:t>
            </a:r>
          </a:p>
        </p:txBody>
      </p:sp>
      <p:pic>
        <p:nvPicPr>
          <p:cNvPr id="53253" name="Picture 5" descr="v001-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9" y="1916113"/>
            <a:ext cx="4537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v001-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916115"/>
            <a:ext cx="2290762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61900"/>
            <a:ext cx="6250578" cy="553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830" y="5936776"/>
            <a:ext cx="8911988" cy="805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59559" y="6100551"/>
            <a:ext cx="792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Перевод нагрудной вытачки в горловину</a:t>
            </a:r>
          </a:p>
        </p:txBody>
      </p:sp>
    </p:spTree>
    <p:extLst>
      <p:ext uri="{BB962C8B-B14F-4D97-AF65-F5344CB8AC3E}">
        <p14:creationId xmlns:p14="http://schemas.microsoft.com/office/powerpoint/2010/main" val="340740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Подходы к разработке рабочей 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8686" y="1853757"/>
            <a:ext cx="7202456" cy="4733365"/>
          </a:xfrm>
        </p:spPr>
        <p:txBody>
          <a:bodyPr>
            <a:normAutofit fontScale="77500" lnSpcReduction="20000"/>
          </a:bodyPr>
          <a:lstStyle/>
          <a:p>
            <a:r>
              <a:rPr lang="ru-RU" sz="2300" b="1" dirty="0"/>
              <a:t>Порядок изучения </a:t>
            </a:r>
            <a:r>
              <a:rPr lang="ru-RU" sz="2300" dirty="0"/>
              <a:t>модулей может быть </a:t>
            </a:r>
            <a:r>
              <a:rPr lang="ru-RU" sz="2300" b="1" dirty="0"/>
              <a:t>изменен</a:t>
            </a:r>
            <a:r>
              <a:rPr lang="ru-RU" sz="2300" dirty="0"/>
              <a:t>, </a:t>
            </a:r>
          </a:p>
          <a:p>
            <a:r>
              <a:rPr lang="ru-RU" sz="2300" dirty="0"/>
              <a:t>Возможно </a:t>
            </a:r>
            <a:r>
              <a:rPr lang="ru-RU" sz="2300" b="1" dirty="0"/>
              <a:t>перераспределение учебного времени между модулями </a:t>
            </a:r>
            <a:r>
              <a:rPr lang="ru-RU" sz="2300" dirty="0"/>
              <a:t>(при сохранении общего количества учебных часов).</a:t>
            </a:r>
          </a:p>
          <a:p>
            <a:r>
              <a:rPr lang="ru-RU" sz="2300" b="1" dirty="0"/>
              <a:t>Предлагаемые варианты тематического планирования </a:t>
            </a:r>
            <a:r>
              <a:rPr lang="ru-RU" sz="2300" dirty="0"/>
              <a:t>и распределения часов на изучение модулей </a:t>
            </a:r>
            <a:r>
              <a:rPr lang="ru-RU" sz="2300" b="1" dirty="0"/>
              <a:t>могут служить примерным образцом при составлении рабочих программ по пред</a:t>
            </a:r>
            <a:r>
              <a:rPr lang="ru-RU" sz="2300" dirty="0"/>
              <a:t>мету.  Образовательная организация может выбрать один из них либо самостоятельно разработать и утвердить иной вариант тематического планирования.     </a:t>
            </a:r>
            <a:r>
              <a:rPr lang="ru-RU" sz="2300" dirty="0">
                <a:hlinkClick r:id="rId2" action="ppaction://hlinkfile"/>
              </a:rPr>
              <a:t>федеральная рабочая программа 2024 года с различными вариантами распределения часов.pdf</a:t>
            </a:r>
            <a:endParaRPr lang="ru-RU" sz="2300" dirty="0"/>
          </a:p>
          <a:p>
            <a:r>
              <a:rPr lang="ru-RU" sz="2300" dirty="0"/>
              <a:t> </a:t>
            </a:r>
            <a:r>
              <a:rPr lang="ru-RU" sz="2300" b="1" dirty="0"/>
              <a:t>Количество часов </a:t>
            </a:r>
            <a:r>
              <a:rPr lang="ru-RU" sz="2300" dirty="0"/>
              <a:t>инвариантных модулей может </a:t>
            </a:r>
            <a:r>
              <a:rPr lang="ru-RU" sz="2300" b="1" dirty="0"/>
              <a:t>быть сокращено </a:t>
            </a:r>
            <a:r>
              <a:rPr lang="ru-RU" sz="2300" dirty="0"/>
              <a:t>для введения вариативных модулей.  </a:t>
            </a:r>
          </a:p>
          <a:p>
            <a:r>
              <a:rPr lang="ru-RU" sz="2300" dirty="0"/>
              <a:t>Основанием для внедрения  изменений:</a:t>
            </a:r>
          </a:p>
          <a:p>
            <a:pPr marL="0" indent="0">
              <a:buNone/>
            </a:pPr>
            <a:r>
              <a:rPr lang="ru-RU" sz="2300" dirty="0"/>
              <a:t>- отсутствие </a:t>
            </a:r>
            <a:r>
              <a:rPr lang="ru-RU" sz="2300" b="1" dirty="0"/>
              <a:t>материальной базы</a:t>
            </a:r>
            <a:r>
              <a:rPr lang="ru-RU" sz="2300" dirty="0"/>
              <a:t>, </a:t>
            </a:r>
            <a:r>
              <a:rPr lang="ru-RU" sz="2300" b="1" dirty="0"/>
              <a:t>запрос участников </a:t>
            </a:r>
            <a:r>
              <a:rPr lang="ru-RU" sz="2300" dirty="0"/>
              <a:t>образовательных отношений для углубленного изучения  тем и модулей, </a:t>
            </a:r>
            <a:r>
              <a:rPr lang="ru-RU" sz="2300" b="1" dirty="0"/>
              <a:t>запрос региона </a:t>
            </a:r>
            <a:r>
              <a:rPr lang="ru-RU" sz="2300" dirty="0"/>
              <a:t>– реального сектора экономики.</a:t>
            </a:r>
          </a:p>
          <a:p>
            <a:r>
              <a:rPr lang="ru-RU" sz="2300" dirty="0"/>
              <a:t>При этом в пояснительной записке должно быть внесено  обоснование по изменению программы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467" t="9938" r="20419" b="10238"/>
          <a:stretch>
            <a:fillRect/>
          </a:stretch>
        </p:blipFill>
        <p:spPr>
          <a:xfrm>
            <a:off x="505185" y="261258"/>
            <a:ext cx="7945484" cy="608638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9944" y="5718631"/>
            <a:ext cx="8360228" cy="1070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H:\моделирование\модель 5\vykrojka-platya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83" y="217717"/>
            <a:ext cx="5793305" cy="53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2801" y="5834745"/>
            <a:ext cx="7808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Перевод нагрудной вытачки в две мягкие складки на линии плеча</a:t>
            </a:r>
          </a:p>
        </p:txBody>
      </p:sp>
    </p:spTree>
    <p:extLst>
      <p:ext uri="{BB962C8B-B14F-4D97-AF65-F5344CB8AC3E}">
        <p14:creationId xmlns:p14="http://schemas.microsoft.com/office/powerpoint/2010/main" val="1754709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/>
              <a:t>7.Замена плечевой вытачки мягкими складками</a:t>
            </a:r>
          </a:p>
        </p:txBody>
      </p:sp>
      <p:pic>
        <p:nvPicPr>
          <p:cNvPr id="80901" name="Picture 5" descr="v001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9" y="2205038"/>
            <a:ext cx="46085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v001-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2205038"/>
            <a:ext cx="23050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/>
              <a:t>Перенос нагрудной выточки в середину переда</a:t>
            </a: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28712" y="1598613"/>
            <a:ext cx="7386638" cy="4954587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8582" y="5907316"/>
            <a:ext cx="8377827" cy="7402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:\моделирование\модель 6\img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13659"/>
            <a:ext cx="6915966" cy="54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70" y="6015818"/>
            <a:ext cx="8216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Перевод нагрудной вытачки в середину переда</a:t>
            </a:r>
          </a:p>
        </p:txBody>
      </p:sp>
    </p:spTree>
    <p:extLst>
      <p:ext uri="{BB962C8B-B14F-4D97-AF65-F5344CB8AC3E}">
        <p14:creationId xmlns:p14="http://schemas.microsoft.com/office/powerpoint/2010/main" val="1617028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J022375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8913"/>
            <a:ext cx="1247775" cy="1600200"/>
          </a:xfrm>
          <a:prstGeom prst="rect">
            <a:avLst/>
          </a:prstGeom>
          <a:noFill/>
        </p:spPr>
      </p:pic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350" y="381000"/>
            <a:ext cx="7283450" cy="1371600"/>
          </a:xfrm>
        </p:spPr>
        <p:txBody>
          <a:bodyPr/>
          <a:lstStyle/>
          <a:p>
            <a:r>
              <a:rPr lang="ru-RU" sz="4000"/>
              <a:t>5.Перенос нагрудной вытачки в середину переда</a:t>
            </a:r>
          </a:p>
        </p:txBody>
      </p:sp>
      <p:pic>
        <p:nvPicPr>
          <p:cNvPr id="55301" name="Picture 5" descr="v001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9" y="2060575"/>
            <a:ext cx="5761037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 descr="v001-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9" y="2060575"/>
            <a:ext cx="21177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J025443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188913"/>
            <a:ext cx="1371600" cy="1371600"/>
          </a:xfrm>
          <a:prstGeom prst="rect">
            <a:avLst/>
          </a:prstGeom>
          <a:noFill/>
        </p:spPr>
      </p:pic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1" y="381000"/>
            <a:ext cx="7138988" cy="1371600"/>
          </a:xfrm>
        </p:spPr>
        <p:txBody>
          <a:bodyPr/>
          <a:lstStyle/>
          <a:p>
            <a:r>
              <a:rPr lang="ru-RU" sz="4000"/>
              <a:t>4.Перенос нагрудной вытачки в  линию проймы</a:t>
            </a:r>
          </a:p>
        </p:txBody>
      </p:sp>
      <p:pic>
        <p:nvPicPr>
          <p:cNvPr id="54277" name="Picture 5" descr="v001-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989138"/>
            <a:ext cx="26273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v001-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414" y="1989138"/>
            <a:ext cx="247808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 descr="v001-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4" y="1989138"/>
            <a:ext cx="381635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33377"/>
            <a:ext cx="8229600" cy="57578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dirty="0">
                <a:solidFill>
                  <a:srgbClr val="FFFF00"/>
                </a:solidFill>
              </a:rPr>
              <a:t>5.  </a:t>
            </a:r>
            <a:r>
              <a:rPr lang="ru-RU" dirty="0"/>
              <a:t>Найти несоответствие эскиза модели блузы и схемы моделирования.</a:t>
            </a:r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pic>
        <p:nvPicPr>
          <p:cNvPr id="45060" name="Picture 4" descr="v001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6" y="1989140"/>
            <a:ext cx="5616575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v001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6" y="2205040"/>
            <a:ext cx="236061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BD21370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557340"/>
            <a:ext cx="7058025" cy="117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1844824"/>
            <a:ext cx="6162675" cy="3648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J018923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1600200" cy="1143000"/>
          </a:xfrm>
          <a:prstGeom prst="rect">
            <a:avLst/>
          </a:prstGeom>
          <a:noFill/>
        </p:spPr>
      </p:pic>
      <p:pic>
        <p:nvPicPr>
          <p:cNvPr id="56325" name="Picture 5" descr="BD10265_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5867400"/>
            <a:ext cx="388938" cy="388938"/>
          </a:xfrm>
          <a:prstGeom prst="rect">
            <a:avLst/>
          </a:prstGeom>
          <a:noFill/>
        </p:spPr>
      </p:pic>
      <p:sp>
        <p:nvSpPr>
          <p:cNvPr id="56326" name="Rectangle 6"/>
          <p:cNvSpPr>
            <a:spLocks noGrp="1" noChangeArrowheads="1"/>
          </p:cNvSpPr>
          <p:nvPr>
            <p:ph type="title"/>
          </p:nvPr>
        </p:nvSpPr>
        <p:spPr>
          <a:xfrm>
            <a:off x="1619250" y="381000"/>
            <a:ext cx="7067550" cy="1371600"/>
          </a:xfrm>
        </p:spPr>
        <p:txBody>
          <a:bodyPr/>
          <a:lstStyle/>
          <a:p>
            <a:r>
              <a:rPr lang="ru-RU" sz="4000"/>
              <a:t>6.Перемещение плечевой вытачки под кокетку</a:t>
            </a:r>
          </a:p>
        </p:txBody>
      </p:sp>
      <p:pic>
        <p:nvPicPr>
          <p:cNvPr id="56327" name="Picture 7" descr="v001-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2205038"/>
            <a:ext cx="52562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8" descr="v001-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688" y="2205040"/>
            <a:ext cx="18732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76250"/>
            <a:ext cx="8229600" cy="15113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>
                <a:solidFill>
                  <a:srgbClr val="FFFF00"/>
                </a:solidFill>
              </a:rPr>
              <a:t>4.  </a:t>
            </a:r>
            <a:r>
              <a:rPr lang="ru-RU" b="1" dirty="0"/>
              <a:t>Определить, какой модели блузы соответствует схема моделирования</a:t>
            </a:r>
          </a:p>
          <a:p>
            <a:pPr algn="ctr">
              <a:buFont typeface="Wingdings" pitchFamily="2" charset="2"/>
              <a:buNone/>
            </a:pPr>
            <a:r>
              <a:rPr lang="ru-RU" sz="1800" b="1" dirty="0"/>
              <a:t>(один правильный ответ) </a:t>
            </a:r>
          </a:p>
          <a:p>
            <a:pPr algn="ctr">
              <a:buFont typeface="Wingdings" pitchFamily="2" charset="2"/>
              <a:buNone/>
            </a:pP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44036" name="Picture 4" descr="б-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349500"/>
            <a:ext cx="2952750" cy="1873250"/>
          </a:xfrm>
          <a:prstGeom prst="rect">
            <a:avLst/>
          </a:prstGeom>
          <a:noFill/>
        </p:spPr>
      </p:pic>
      <p:pic>
        <p:nvPicPr>
          <p:cNvPr id="44037" name="Picture 5" descr="б-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508502"/>
            <a:ext cx="2952750" cy="2136775"/>
          </a:xfrm>
          <a:prstGeom prst="rect">
            <a:avLst/>
          </a:prstGeom>
          <a:noFill/>
        </p:spPr>
      </p:pic>
      <p:pic>
        <p:nvPicPr>
          <p:cNvPr id="44038" name="Picture 6" descr="б-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4508500"/>
            <a:ext cx="2906712" cy="2152650"/>
          </a:xfrm>
          <a:prstGeom prst="rect">
            <a:avLst/>
          </a:prstGeom>
          <a:noFill/>
        </p:spPr>
      </p:pic>
      <p:pic>
        <p:nvPicPr>
          <p:cNvPr id="44039" name="Picture 7" descr="б-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4" y="2420940"/>
            <a:ext cx="2930525" cy="1779587"/>
          </a:xfrm>
          <a:prstGeom prst="rect">
            <a:avLst/>
          </a:prstGeom>
          <a:noFill/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95289" y="2420938"/>
            <a:ext cx="360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99"/>
                </a:solidFill>
              </a:rPr>
              <a:t>а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95289" y="4508502"/>
            <a:ext cx="360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99"/>
                </a:solidFill>
              </a:rPr>
              <a:t>б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6156326" y="2492377"/>
            <a:ext cx="360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99"/>
                </a:solidFill>
              </a:rPr>
              <a:t>в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6156326" y="4652963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99"/>
                </a:solidFill>
              </a:rPr>
              <a:t>г</a:t>
            </a:r>
          </a:p>
        </p:txBody>
      </p:sp>
      <p:pic>
        <p:nvPicPr>
          <p:cNvPr id="44044" name="Picture 12" descr="v001-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9" y="2924175"/>
            <a:ext cx="25019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13" descr="BD21370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551" y="1989138"/>
            <a:ext cx="7058025" cy="117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 28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9" y="1124744"/>
            <a:ext cx="8820472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/>
              <a:t>В зависимости от линии втачивания различают следующие покрои  рукава:</a:t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5" name="Содержимое 4" descr="IMG_20260326_04462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1112" y="1340946"/>
            <a:ext cx="4593725" cy="4593725"/>
          </a:xfrm>
        </p:spPr>
      </p:pic>
      <p:sp>
        <p:nvSpPr>
          <p:cNvPr id="6" name="Прямоугольник 5"/>
          <p:cNvSpPr/>
          <p:nvPr/>
        </p:nvSpPr>
        <p:spPr>
          <a:xfrm>
            <a:off x="1783080" y="5934671"/>
            <a:ext cx="6732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Покрои рукавов:</a:t>
            </a:r>
          </a:p>
          <a:p>
            <a:r>
              <a:rPr lang="ru-RU" dirty="0"/>
              <a:t>а - </a:t>
            </a:r>
            <a:r>
              <a:rPr lang="ru-RU" dirty="0" err="1"/>
              <a:t>втачной</a:t>
            </a:r>
            <a:r>
              <a:rPr lang="ru-RU" dirty="0"/>
              <a:t>, б – реглан, в – цельнокроеный, г – комбинированный.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4703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2778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8915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28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0906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2435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521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722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36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995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Содержание тематического блока «Технологии обработки текстильных материалов»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8"/>
            <a:ext cx="8229600" cy="5073427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6200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6200" b="1" dirty="0" err="1">
                <a:latin typeface="Times New Roman" pitchFamily="18" charset="0"/>
                <a:cs typeface="Times New Roman" pitchFamily="18" charset="0"/>
              </a:rPr>
              <a:t>класс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6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err="1">
                <a:latin typeface="Times New Roman" pitchFamily="18" charset="0"/>
                <a:cs typeface="Times New Roman" pitchFamily="18" charset="0"/>
              </a:rPr>
              <a:t>часов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Индивидуальный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творческий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учебный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Изделие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текстильных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материалов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Текстильные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получение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свойства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Ручные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машинные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стежки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строчки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Устройство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швейной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машины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Швейное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изделие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выбору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Мир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профессий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200" b="1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6200" b="1" dirty="0" err="1">
                <a:latin typeface="Times New Roman" pitchFamily="18" charset="0"/>
                <a:cs typeface="Times New Roman" pitchFamily="18" charset="0"/>
              </a:rPr>
              <a:t>класс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6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err="1">
                <a:latin typeface="Times New Roman" pitchFamily="18" charset="0"/>
                <a:cs typeface="Times New Roman" pitchFamily="18" charset="0"/>
              </a:rPr>
              <a:t>часов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Индивидуальный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творческий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учебный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Изделие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текстильных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u="sng" dirty="0" err="1">
                <a:latin typeface="Times New Roman" pitchFamily="18" charset="0"/>
                <a:cs typeface="Times New Roman" pitchFamily="18" charset="0"/>
              </a:rPr>
              <a:t>материалов</a:t>
            </a:r>
            <a:r>
              <a:rPr lang="en-US" sz="6200" u="sng" dirty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Одежда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мода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стиль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уход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одеждой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Современные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заданными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свойствами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Машинные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швы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Швейное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изделие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выбору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Мир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профессий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200" b="1" dirty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6200" b="1" dirty="0" err="1">
                <a:latin typeface="Times New Roman" pitchFamily="18" charset="0"/>
                <a:cs typeface="Times New Roman" pitchFamily="18" charset="0"/>
              </a:rPr>
              <a:t>класс</a:t>
            </a:r>
            <a:r>
              <a:rPr lang="ru-RU" sz="62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6200" b="1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6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err="1">
                <a:latin typeface="Times New Roman" pitchFamily="18" charset="0"/>
                <a:cs typeface="Times New Roman" pitchFamily="18" charset="0"/>
              </a:rPr>
              <a:t>часов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Конструирование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одежды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Плечевая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поясная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одежда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Виды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поясной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плечевой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одежды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Моделирование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поясной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плечевой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одежды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Швейное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изделие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выбору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Мир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dirty="0" err="1">
                <a:latin typeface="Times New Roman" pitchFamily="18" charset="0"/>
                <a:cs typeface="Times New Roman" pitchFamily="18" charset="0"/>
              </a:rPr>
              <a:t>профессий</a:t>
            </a:r>
            <a:r>
              <a:rPr lang="en-US" sz="6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класс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часов</a:t>
            </a: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Конструирование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одежды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Поясная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одежда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Виды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поясной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одежды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Моделирование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поясной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одежды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Швейное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изделие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выбору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Мир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профессий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класс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часов</a:t>
            </a: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Конструирование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одежды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. П</a:t>
            </a:r>
            <a:r>
              <a:rPr lang="ru-RU" sz="6400" dirty="0" err="1">
                <a:latin typeface="Times New Roman" pitchFamily="18" charset="0"/>
                <a:cs typeface="Times New Roman" pitchFamily="18" charset="0"/>
              </a:rPr>
              <a:t>лечевая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одежда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Виды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ru-RU" sz="6400" dirty="0" err="1">
                <a:latin typeface="Times New Roman" pitchFamily="18" charset="0"/>
                <a:cs typeface="Times New Roman" pitchFamily="18" charset="0"/>
              </a:rPr>
              <a:t>лечевой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одежды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Моделирование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ru-RU" sz="6400" dirty="0" err="1">
                <a:latin typeface="Times New Roman" pitchFamily="18" charset="0"/>
                <a:cs typeface="Times New Roman" pitchFamily="18" charset="0"/>
              </a:rPr>
              <a:t>лечевой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одежды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Швейное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изделие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выбору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Мир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>
                <a:latin typeface="Times New Roman" pitchFamily="18" charset="0"/>
                <a:cs typeface="Times New Roman" pitchFamily="18" charset="0"/>
              </a:rPr>
              <a:t>профессий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571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T3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401" y="1139553"/>
            <a:ext cx="1020059" cy="2071854"/>
          </a:xfrm>
          <a:prstGeom prst="rect">
            <a:avLst/>
          </a:prstGeom>
          <a:noFill/>
        </p:spPr>
      </p:pic>
      <p:pic>
        <p:nvPicPr>
          <p:cNvPr id="1027" name="Picture 3" descr="SAT22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047" y="1275841"/>
            <a:ext cx="1790190" cy="1935567"/>
          </a:xfrm>
          <a:prstGeom prst="rect">
            <a:avLst/>
          </a:prstGeom>
          <a:noFill/>
        </p:spPr>
      </p:pic>
      <p:pic>
        <p:nvPicPr>
          <p:cNvPr id="1028" name="Picture 4" descr="SAT32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2692" y="1361251"/>
            <a:ext cx="1713888" cy="1850156"/>
          </a:xfrm>
          <a:prstGeom prst="rect">
            <a:avLst/>
          </a:prstGeom>
          <a:noFill/>
        </p:spPr>
      </p:pic>
      <p:pic>
        <p:nvPicPr>
          <p:cNvPr id="1029" name="Picture 5" descr="SATA1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7400" y="3491048"/>
            <a:ext cx="1254034" cy="2726540"/>
          </a:xfrm>
          <a:prstGeom prst="rect">
            <a:avLst/>
          </a:prstGeom>
          <a:noFill/>
        </p:spPr>
      </p:pic>
      <p:pic>
        <p:nvPicPr>
          <p:cNvPr id="1030" name="Picture 6" descr="SATA3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3047" y="3726180"/>
            <a:ext cx="1790190" cy="2074768"/>
          </a:xfrm>
          <a:prstGeom prst="rect">
            <a:avLst/>
          </a:prstGeom>
          <a:noFill/>
        </p:spPr>
      </p:pic>
      <p:pic>
        <p:nvPicPr>
          <p:cNvPr id="1031" name="Picture 7" descr="SATB2E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9244" y="3726181"/>
            <a:ext cx="2365941" cy="1882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T13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6939" y="1100955"/>
            <a:ext cx="1633827" cy="2528813"/>
          </a:xfrm>
          <a:prstGeom prst="rect">
            <a:avLst/>
          </a:prstGeom>
          <a:noFill/>
        </p:spPr>
      </p:pic>
      <p:pic>
        <p:nvPicPr>
          <p:cNvPr id="2051" name="Picture 3" descr="SAT12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2517" y="1100955"/>
            <a:ext cx="1972506" cy="2191673"/>
          </a:xfrm>
          <a:prstGeom prst="rect">
            <a:avLst/>
          </a:prstGeom>
          <a:noFill/>
        </p:spPr>
      </p:pic>
      <p:pic>
        <p:nvPicPr>
          <p:cNvPr id="2052" name="Picture 4" descr="SAT21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2351" y="1100955"/>
            <a:ext cx="2560157" cy="2191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111" y="1"/>
            <a:ext cx="8512705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130481" cy="6858000"/>
          </a:xfrm>
          <a:prstGeom prst="rect">
            <a:avLst/>
          </a:prstGeom>
          <a:noFill/>
        </p:spPr>
      </p:pic>
      <p:pic>
        <p:nvPicPr>
          <p:cNvPr id="4" name="Рисунок 3" descr="Picture backgrou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8622" y="0"/>
            <a:ext cx="4766718" cy="628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ure background"/>
          <p:cNvPicPr/>
          <p:nvPr/>
        </p:nvPicPr>
        <p:blipFill>
          <a:blip r:embed="rId2" cstate="print"/>
          <a:srcRect b="6101"/>
          <a:stretch>
            <a:fillRect/>
          </a:stretch>
        </p:blipFill>
        <p:spPr bwMode="auto">
          <a:xfrm>
            <a:off x="1753689" y="809897"/>
            <a:ext cx="5402308" cy="487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Модели с драпировкой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3526" y="1268415"/>
            <a:ext cx="3624263" cy="48275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На этой странице представлены модели, которые включают в себя декоративно-конструктивные элементы. содержание Используя основные способы построения Вы  всегда сможете построить любую современную модель. Ваше платье всегда</a:t>
            </a:r>
            <a:r>
              <a:rPr lang="ru-RU" sz="2800"/>
              <a:t> </a:t>
            </a:r>
            <a:r>
              <a:rPr lang="ru-RU" sz="2400"/>
              <a:t>будет в моде.</a:t>
            </a:r>
          </a:p>
        </p:txBody>
      </p:sp>
      <p:graphicFrame>
        <p:nvGraphicFramePr>
          <p:cNvPr id="512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95964" y="333375"/>
          <a:ext cx="1989137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Фотография Photo Editor" r:id="rId3" imgW="3371429" imgH="5238095" progId="">
                  <p:embed/>
                </p:oleObj>
              </mc:Choice>
              <mc:Fallback>
                <p:oleObj name="Фотография Photo Editor" r:id="rId3" imgW="3371429" imgH="523809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4" y="333375"/>
                        <a:ext cx="1989137" cy="309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156326" y="3933825"/>
          <a:ext cx="1357313" cy="237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Фотография Photo Editor" r:id="rId5" imgW="3000000" imgH="5238095" progId="">
                  <p:embed/>
                </p:oleObj>
              </mc:Choice>
              <mc:Fallback>
                <p:oleObj name="Фотография Photo Editor" r:id="rId5" imgW="3000000" imgH="523809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6" y="3933825"/>
                        <a:ext cx="1357313" cy="237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3851276" y="1700213"/>
          <a:ext cx="2513013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Фотография Photo Editor" r:id="rId7" imgW="3161905" imgH="5238095" progId="">
                  <p:embed/>
                </p:oleObj>
              </mc:Choice>
              <mc:Fallback>
                <p:oleObj name="Фотография Photo Editor" r:id="rId7" imgW="3161905" imgH="5238095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6" y="1700213"/>
                        <a:ext cx="2513013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9" y="227013"/>
            <a:ext cx="3887787" cy="1143000"/>
          </a:xfrm>
        </p:spPr>
        <p:txBody>
          <a:bodyPr/>
          <a:lstStyle/>
          <a:p>
            <a:r>
              <a:rPr lang="ru-RU" dirty="0"/>
              <a:t>Модель </a:t>
            </a:r>
          </a:p>
        </p:txBody>
      </p:sp>
      <p:graphicFrame>
        <p:nvGraphicFramePr>
          <p:cNvPr id="16387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84214" y="1557340"/>
          <a:ext cx="2452687" cy="449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Фотография Photo Editor" r:id="rId3" imgW="3161905" imgH="5238095" progId="">
                  <p:embed/>
                </p:oleObj>
              </mc:Choice>
              <mc:Fallback>
                <p:oleObj name="Фотография Photo Editor" r:id="rId3" imgW="3161905" imgH="523809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4" y="1557340"/>
                        <a:ext cx="2452687" cy="4497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441701" y="1598613"/>
            <a:ext cx="4208463" cy="4497387"/>
          </a:xfrm>
        </p:spPr>
        <p:txBody>
          <a:bodyPr/>
          <a:lstStyle/>
          <a:p>
            <a:pPr marL="0" indent="274638">
              <a:buFontTx/>
              <a:buNone/>
            </a:pPr>
            <a:r>
              <a:rPr lang="ru-RU" sz="2400"/>
              <a:t>Лиф платья с асимметричной драпировкой на одном плечевом срезе. Вытачки на талии придают лифу приталенный силуэт. Рекомендуется шить легкого трикотажного изделие из полотна или  натурального шелка, желательно нецветного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90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4" y="227013"/>
            <a:ext cx="6580187" cy="1143000"/>
          </a:xfrm>
        </p:spPr>
        <p:txBody>
          <a:bodyPr/>
          <a:lstStyle/>
          <a:p>
            <a:r>
              <a:rPr lang="ru-RU" dirty="0"/>
              <a:t>Разработка модели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3526" y="1598613"/>
            <a:ext cx="4016375" cy="44973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200"/>
              <a:t>Построение начинаем  с перевода  на отдельный лист бумаги выкройки-основы в полном размере. Проводим линию подреза, которая проходит посередине полочки, от конца одной нагрудной вытачки  к концу другой. Выполняем  линию разреза и закрываем левую нагрудную вытачку. Линию среза  выравниваем плавной линией</a:t>
            </a:r>
          </a:p>
        </p:txBody>
      </p:sp>
      <p:graphicFrame>
        <p:nvGraphicFramePr>
          <p:cNvPr id="2253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427538" y="1700215"/>
          <a:ext cx="2743200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Фотография Photo Editor" r:id="rId3" imgW="3323810" imgH="5238095" progId="">
                  <p:embed/>
                </p:oleObj>
              </mc:Choice>
              <mc:Fallback>
                <p:oleObj name="Фотография Photo Editor" r:id="rId3" imgW="3323810" imgH="523809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700215"/>
                        <a:ext cx="2743200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2411414" y="227013"/>
            <a:ext cx="5284787" cy="1143000"/>
          </a:xfrm>
        </p:spPr>
        <p:txBody>
          <a:bodyPr/>
          <a:lstStyle/>
          <a:p>
            <a:r>
              <a:rPr lang="ru-RU" dirty="0"/>
              <a:t>Модель</a:t>
            </a:r>
          </a:p>
        </p:txBody>
      </p:sp>
      <p:graphicFrame>
        <p:nvGraphicFramePr>
          <p:cNvPr id="24581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755651" y="1628777"/>
          <a:ext cx="2592388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Фотография Photo Editor" r:id="rId3" imgW="3000000" imgH="5238095" progId="">
                  <p:embed/>
                </p:oleObj>
              </mc:Choice>
              <mc:Fallback>
                <p:oleObj name="Фотография Photo Editor" r:id="rId3" imgW="3000000" imgH="523809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1" y="1628777"/>
                        <a:ext cx="2592388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3492501" y="1341438"/>
            <a:ext cx="4176713" cy="51117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/>
              <a:t>Лиф платья классического стиля с  асимметричной драпировкой внизу правой полочки. Рекомендуется  для изготовления праздничного платья из легкого натурального шелка или тонкого трикотажного полотна.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01738" y="404814"/>
            <a:ext cx="7269162" cy="10112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>
                <a:latin typeface="Arial" pitchFamily="34" charset="0"/>
              </a:rPr>
              <a:t>Виды  и  характеристика  </a:t>
            </a:r>
            <a:br>
              <a:rPr lang="ru-RU" sz="3200" b="1">
                <a:latin typeface="Arial" pitchFamily="34" charset="0"/>
              </a:rPr>
            </a:br>
            <a:r>
              <a:rPr lang="ru-RU" sz="3200" b="1">
                <a:latin typeface="Arial" pitchFamily="34" charset="0"/>
              </a:rPr>
              <a:t>плечевых  изделий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1" y="1844677"/>
            <a:ext cx="8569325" cy="43211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b="1">
                <a:solidFill>
                  <a:schemeClr val="hlink"/>
                </a:solidFill>
              </a:rPr>
              <a:t>Платье</a:t>
            </a:r>
            <a:r>
              <a:rPr lang="ru-RU" sz="2000"/>
              <a:t> – женская  одежда,  состоящая  из  лифа  и  юбки,  объединённых  в  одно  целое,  может  быть  отрезное по линии  талии и не отрезное,  с  воротником,  рукавом и  без них, с  застёжкой  спереди,  сзади,  сбоку  и  без  застёжки, различной  длины.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>
                <a:solidFill>
                  <a:schemeClr val="hlink"/>
                </a:solidFill>
              </a:rPr>
              <a:t>Сарафан</a:t>
            </a:r>
            <a:r>
              <a:rPr lang="ru-RU" sz="2000">
                <a:solidFill>
                  <a:schemeClr val="hlink"/>
                </a:solidFill>
              </a:rPr>
              <a:t> </a:t>
            </a:r>
            <a:r>
              <a:rPr lang="ru-RU" sz="2000"/>
              <a:t>– разновидность  платья,  но  без  рукавов, иногда  на  бретелях,  обычно  без  воротника.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>
                <a:solidFill>
                  <a:schemeClr val="hlink"/>
                </a:solidFill>
              </a:rPr>
              <a:t>Халат </a:t>
            </a:r>
            <a:r>
              <a:rPr lang="ru-RU" sz="2000"/>
              <a:t>– одежда, иногда  удлиненная, с разрезом или застёжкой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     от верха до низа, с рукавами и воротником и без них, с поясом и без  него.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>
                <a:solidFill>
                  <a:schemeClr val="hlink"/>
                </a:solidFill>
              </a:rPr>
              <a:t>Блузка</a:t>
            </a:r>
            <a:r>
              <a:rPr lang="ru-RU" sz="2000"/>
              <a:t> – женская  одежда,  покрывающая  верхнюю  часть  туловища, может  быть  с  рукавами  и  без  них,  с  застёжкой  и  без  неё,  с  воротником  и  без  него.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>
                <a:solidFill>
                  <a:schemeClr val="hlink"/>
                </a:solidFill>
              </a:rPr>
              <a:t>Жилет</a:t>
            </a:r>
            <a:r>
              <a:rPr lang="ru-RU" sz="2000"/>
              <a:t> -  одежда  с  проймами,  без  рукавов,  различной  длины,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      с  застёжкой  и  без  неё.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Разработка модели 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4" y="1196977"/>
            <a:ext cx="6911975" cy="336391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200"/>
              <a:t>Как обычно, на отдельный лист бумаги переносится выкройка – основа  полочки приталенного силуэта с нагрудной  вытачкой из плечевого шва. Переводим нагрудную вытачку в линию  горловины, оформляем вырез горловины и намечаем линию края борта. Нижнюю сторону новой вытачки  разделить на четыре  равные части , провести линии разреза до линии талии. Затем выкройку разрезать, вытачку закрыть и нижнюю часть полочки  раздвинуть на 5-7 см. Чем больше раздвижка, тем гуще драпировка.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200"/>
          </a:p>
        </p:txBody>
      </p:sp>
      <p:graphicFrame>
        <p:nvGraphicFramePr>
          <p:cNvPr id="28675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2507978" y="3592287"/>
          <a:ext cx="4038600" cy="2979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Фотография Photo Editor" r:id="rId3" imgW="5714286" imgH="2971429" progId="">
                  <p:embed/>
                </p:oleObj>
              </mc:Choice>
              <mc:Fallback>
                <p:oleObj name="Фотография Photo Editor" r:id="rId3" imgW="5714286" imgH="29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7978" y="3592287"/>
                        <a:ext cx="4038600" cy="29799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6" y="333375"/>
            <a:ext cx="4752975" cy="1143000"/>
          </a:xfrm>
        </p:spPr>
        <p:txBody>
          <a:bodyPr/>
          <a:lstStyle/>
          <a:p>
            <a:r>
              <a:rPr lang="ru-RU" dirty="0"/>
              <a:t>Модель </a:t>
            </a:r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4" y="1700215"/>
          <a:ext cx="2617787" cy="449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Фотография Photo Editor" r:id="rId3" imgW="3371429" imgH="5238095" progId="">
                  <p:embed/>
                </p:oleObj>
              </mc:Choice>
              <mc:Fallback>
                <p:oleObj name="Фотография Photo Editor" r:id="rId3" imgW="3371429" imgH="523809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4" y="1700215"/>
                        <a:ext cx="2617787" cy="4497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635376" y="1557338"/>
            <a:ext cx="4032250" cy="4525962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dirty="0"/>
              <a:t>Лиф платья с асимметричной  драпировкой, выходящей из линии рельефа  на полочке приталенного силуэта. Рекомендуется изготавливать из  мягкого трикотажного полотна.            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701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27013"/>
            <a:ext cx="6869112" cy="1143000"/>
          </a:xfrm>
        </p:spPr>
        <p:txBody>
          <a:bodyPr/>
          <a:lstStyle/>
          <a:p>
            <a:r>
              <a:rPr lang="ru-RU" dirty="0"/>
              <a:t>Разработка модели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63526" y="1598613"/>
            <a:ext cx="3624263" cy="449738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Принцип построения драпировок всех видов один и тот же. На выкройку-основу наносим линию отрезного бочка и  линии разреза. Выкройку разрезаем вначале по линии рельефа,  а затем  по линиям разреза до концов вытачек. Одновременно закрываем нагрудные вытачки из плечевого среза и  вытачки на талии, тем самым раздвигая полочку на  необходимую величину раствора  складок драпировки.</a:t>
            </a:r>
          </a:p>
        </p:txBody>
      </p:sp>
      <p:graphicFrame>
        <p:nvGraphicFramePr>
          <p:cNvPr id="31747" name="Object 3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212772" y="1598613"/>
          <a:ext cx="4251959" cy="3783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Фотография Photo Editor" r:id="rId3" imgW="5714286" imgH="2962689" progId="">
                  <p:embed/>
                </p:oleObj>
              </mc:Choice>
              <mc:Fallback>
                <p:oleObj name="Фотография Photo Editor" r:id="rId3" imgW="5714286" imgH="296268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2772" y="1598613"/>
                        <a:ext cx="4251959" cy="37832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9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9143" y="1598613"/>
            <a:ext cx="4941795" cy="3849776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b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b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Описание модели:</a:t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Платье подростковое из лёгкой шерстяной ткани полуприлегающего силуэта, отрезное по линии бёдер.</a:t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На лифе спереди нагрудная вытачка из бокового шва и вытачки на линии талии.</a:t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Спинка цельная, с плечевыми и </a:t>
            </a:r>
            <a:r>
              <a:rPr lang="ru-RU" sz="2200" dirty="0" err="1">
                <a:latin typeface="Georgia" pitchFamily="18" charset="0"/>
                <a:ea typeface="Times New Roman" pitchFamily="18" charset="0"/>
                <a:cs typeface="Arial" pitchFamily="34" charset="0"/>
              </a:rPr>
              <a:t>талиевыми</a:t>
            </a:r>
            <a: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 вытачками, от выреза горловины небольшой разрез для застёжки на одну пуговицу, петля - навесная.</a:t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Вырез горловины овальный, обработан </a:t>
            </a:r>
            <a:r>
              <a:rPr lang="ru-RU" sz="2200" dirty="0" err="1">
                <a:latin typeface="Georgia" pitchFamily="18" charset="0"/>
                <a:ea typeface="Times New Roman" pitchFamily="18" charset="0"/>
                <a:cs typeface="Arial" pitchFamily="34" charset="0"/>
              </a:rPr>
              <a:t>подкройной</a:t>
            </a:r>
            <a: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 обтачкой.</a:t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Рукав </a:t>
            </a:r>
            <a:r>
              <a:rPr lang="ru-RU" sz="2200" dirty="0" err="1">
                <a:latin typeface="Georgia" pitchFamily="18" charset="0"/>
                <a:ea typeface="Times New Roman" pitchFamily="18" charset="0"/>
                <a:cs typeface="Arial" pitchFamily="34" charset="0"/>
              </a:rPr>
              <a:t>втачной</a:t>
            </a:r>
            <a: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, длинный.</a:t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Юбка расклешённая по низу. </a:t>
            </a:r>
            <a:br>
              <a:rPr lang="ru-RU" sz="5400" dirty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5" name="Picture 4" descr="п17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 r="58687" b="54741"/>
          <a:stretch>
            <a:fillRect/>
          </a:stretch>
        </p:blipFill>
        <p:spPr bwMode="auto">
          <a:xfrm>
            <a:off x="542721" y="1598613"/>
            <a:ext cx="19145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8658" name="Picture 2" descr="п17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 r="-2904" b="52287"/>
          <a:stretch>
            <a:fillRect/>
          </a:stretch>
        </p:blipFill>
        <p:spPr bwMode="auto">
          <a:xfrm>
            <a:off x="0" y="1279207"/>
            <a:ext cx="4360615" cy="449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9" name="Picture 3" descr="п17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 t="47536"/>
          <a:stretch>
            <a:fillRect/>
          </a:stretch>
        </p:blipFill>
        <p:spPr bwMode="auto">
          <a:xfrm>
            <a:off x="4477295" y="1279207"/>
            <a:ext cx="4132989" cy="481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Проектное  обучение в школе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8684" y="5015554"/>
            <a:ext cx="7299740" cy="10848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dirty="0"/>
              <a:t>В ФРП по предмету «Труд (технология)» запланировано 16 проектов за 5 лет обучения: </a:t>
            </a:r>
            <a:r>
              <a:rPr lang="ru-RU" dirty="0"/>
              <a:t>индивидуальные, групповые и коллективные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334" t="12286" r="19745" b="12586"/>
          <a:stretch>
            <a:fillRect/>
          </a:stretch>
        </p:blipFill>
        <p:spPr>
          <a:xfrm>
            <a:off x="2944784" y="1484786"/>
            <a:ext cx="6199217" cy="3221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7" y="1340769"/>
            <a:ext cx="25515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Индивидуальный проект включен в учебный план основной школы (ФГОС ООО 2021) защита проекта в 9 классе. Оцениваются результаты </a:t>
            </a:r>
            <a:r>
              <a:rPr lang="ru-RU" dirty="0" err="1"/>
              <a:t>метапредметных</a:t>
            </a:r>
            <a:r>
              <a:rPr lang="ru-RU" dirty="0"/>
              <a:t> результатов за уровень основного общего образования.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lvl="0"/>
            <a:r>
              <a:rPr lang="ru-RU" b="1" dirty="0"/>
              <a:t>Использовать проектную деятельность</a:t>
            </a:r>
            <a:r>
              <a:rPr lang="ru-RU" dirty="0"/>
              <a:t> — учебный проект на уроках труда (технологии) обязателен для всех обучающихся, выполняется на учебных занятиях, выступает способом освоения содержания учебного модуля. </a:t>
            </a:r>
          </a:p>
          <a:p>
            <a:r>
              <a:rPr lang="ru-RU" b="1" dirty="0"/>
              <a:t>Обсуждать текущие и перспективные результаты труда</a:t>
            </a:r>
            <a:r>
              <a:rPr lang="ru-RU" dirty="0"/>
              <a:t> учащихся в классе, показывать, что любой труд имеет смысл и законченность в готовом изделии.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1341521" y="36367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4800" b="1" dirty="0"/>
              <a:t>Актуальность    проекта: платье  миди </a:t>
            </a:r>
          </a:p>
        </p:txBody>
      </p:sp>
      <p:sp>
        <p:nvSpPr>
          <p:cNvPr id="30" name="Объект 29"/>
          <p:cNvSpPr>
            <a:spLocks noGrp="1"/>
          </p:cNvSpPr>
          <p:nvPr>
            <p:ph idx="1"/>
          </p:nvPr>
        </p:nvSpPr>
        <p:spPr>
          <a:xfrm>
            <a:off x="202389" y="1395430"/>
            <a:ext cx="5582653" cy="5349343"/>
          </a:xfrm>
        </p:spPr>
        <p:txBody>
          <a:bodyPr>
            <a:normAutofit fontScale="92500" lnSpcReduction="20000"/>
          </a:bodyPr>
          <a:lstStyle/>
          <a:p>
            <a:pPr marL="0" indent="533400" algn="just">
              <a:buNone/>
            </a:pPr>
            <a:r>
              <a:rPr lang="ru-RU" sz="4000" dirty="0"/>
              <a:t>Тема проектной работы актуальна тем, что соответствует современным тенденциям моды, а новая модель женского платья делового стиля будет прекрасным решением подчеркнуть стиль и индивидуальность заказчицы.</a:t>
            </a:r>
          </a:p>
          <a:p>
            <a:pPr marL="0" indent="0" algn="just">
              <a:buNone/>
            </a:pPr>
            <a:r>
              <a:rPr lang="ru-RU" sz="4000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23333" t="22557" r="22454"/>
          <a:stretch/>
        </p:blipFill>
        <p:spPr>
          <a:xfrm>
            <a:off x="6208295" y="1373659"/>
            <a:ext cx="2099666" cy="52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656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63443" y="451944"/>
            <a:ext cx="6736597" cy="930166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Актуальность  проектной работы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" y="1284515"/>
            <a:ext cx="5323115" cy="5163582"/>
          </a:xfrm>
        </p:spPr>
        <p:txBody>
          <a:bodyPr>
            <a:normAutofit fontScale="85000" lnSpcReduction="10000"/>
          </a:bodyPr>
          <a:lstStyle/>
          <a:p>
            <a:pPr marL="457200" indent="-11113" algn="just"/>
            <a:r>
              <a:rPr lang="ru-RU" sz="3200" b="1" u="sng" dirty="0"/>
              <a:t>Эксклюзивность индивидуального изготовления одежды:</a:t>
            </a:r>
          </a:p>
          <a:p>
            <a:pPr marL="457200" indent="708025" algn="just">
              <a:buFont typeface="Arial" panose="020B0604020202020204" pitchFamily="34" charset="0"/>
              <a:buChar char="•"/>
            </a:pPr>
            <a:r>
              <a:rPr lang="ru-RU" sz="3200" dirty="0"/>
              <a:t>Индивидуальный подход к выполнению заказа. </a:t>
            </a:r>
          </a:p>
          <a:p>
            <a:pPr marL="457200" indent="708025" algn="just">
              <a:buFont typeface="Arial" panose="020B0604020202020204" pitchFamily="34" charset="0"/>
              <a:buChar char="•"/>
            </a:pPr>
            <a:r>
              <a:rPr lang="ru-RU" sz="3200" dirty="0"/>
              <a:t>Качественная посадка по фигуре заказчика. </a:t>
            </a:r>
          </a:p>
          <a:p>
            <a:pPr marL="457200" indent="708025" algn="just">
              <a:buFont typeface="Arial" panose="020B0604020202020204" pitchFamily="34" charset="0"/>
              <a:buChar char="•"/>
            </a:pPr>
            <a:r>
              <a:rPr lang="ru-RU" sz="3200" dirty="0"/>
              <a:t>Идеальный выбор ткани. </a:t>
            </a:r>
          </a:p>
          <a:p>
            <a:pPr marL="457200" indent="708025" algn="just">
              <a:buFont typeface="Arial" panose="020B0604020202020204" pitchFamily="34" charset="0"/>
              <a:buChar char="•"/>
            </a:pPr>
            <a:r>
              <a:rPr lang="ru-RU" sz="3200" dirty="0"/>
              <a:t>Возможность подчеркнуть достоинства и скрыть все недостатки.</a:t>
            </a:r>
          </a:p>
          <a:p>
            <a:pPr algn="just"/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7742" y="1698171"/>
            <a:ext cx="305436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48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260" y="79161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Цель: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88" y="1825625"/>
            <a:ext cx="5098535" cy="4762744"/>
          </a:xfrm>
        </p:spPr>
        <p:txBody>
          <a:bodyPr>
            <a:normAutofit fontScale="70000" lnSpcReduction="20000"/>
          </a:bodyPr>
          <a:lstStyle/>
          <a:p>
            <a:pPr indent="490538" algn="just"/>
            <a:r>
              <a:rPr lang="ru-RU" sz="3600" dirty="0"/>
              <a:t>Разработать комплект проектно-конструкторской документации на изготовление женского платья по индивидуальным заказам.</a:t>
            </a:r>
          </a:p>
          <a:p>
            <a:pPr indent="490538" algn="just"/>
            <a:r>
              <a:rPr lang="ru-RU" sz="3600" dirty="0"/>
              <a:t>Результатом проектной работы будет являться макет модели женского платья. </a:t>
            </a:r>
            <a:r>
              <a:rPr lang="ru-RU" sz="3600" b="1" dirty="0"/>
              <a:t>Миди</a:t>
            </a:r>
            <a:r>
              <a:rPr lang="ru-RU" sz="3600" dirty="0"/>
              <a:t> — универсальная длина до середины голени. Подходит как для офиса, так и для романтического свидания.</a:t>
            </a:r>
          </a:p>
          <a:p>
            <a:pPr indent="490538" algn="just"/>
            <a:endParaRPr lang="ru-RU" sz="3600" dirty="0"/>
          </a:p>
          <a:p>
            <a:pPr indent="490538"/>
            <a:endParaRPr lang="ru-RU" dirty="0"/>
          </a:p>
          <a:p>
            <a:endParaRPr lang="ru-RU" dirty="0"/>
          </a:p>
        </p:txBody>
      </p:sp>
      <p:pic>
        <p:nvPicPr>
          <p:cNvPr id="7" name="Рисунок 6" descr="C:\Users\pk\Documents\Scanned Documents\Рисунок (158).jpg"/>
          <p:cNvPicPr/>
          <p:nvPr/>
        </p:nvPicPr>
        <p:blipFill>
          <a:blip r:embed="rId2" cstate="print"/>
          <a:srcRect l="9570" t="9170" r="18751" b="4633"/>
          <a:stretch>
            <a:fillRect/>
          </a:stretch>
        </p:blipFill>
        <p:spPr bwMode="auto">
          <a:xfrm>
            <a:off x="7130963" y="1500254"/>
            <a:ext cx="1942148" cy="379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7179" y="1500253"/>
            <a:ext cx="2003784" cy="367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269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045" y="414444"/>
            <a:ext cx="7886700" cy="1325563"/>
          </a:xfrm>
        </p:spPr>
        <p:txBody>
          <a:bodyPr/>
          <a:lstStyle/>
          <a:p>
            <a:r>
              <a:rPr lang="ru-RU" b="1" dirty="0"/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31496"/>
            <a:ext cx="8903576" cy="5526505"/>
          </a:xfrm>
        </p:spPr>
        <p:txBody>
          <a:bodyPr>
            <a:normAutofit fontScale="92500" lnSpcReduction="10000"/>
          </a:bodyPr>
          <a:lstStyle/>
          <a:p>
            <a:pPr indent="42863" algn="just">
              <a:buNone/>
            </a:pPr>
            <a:r>
              <a:rPr lang="ru-RU" sz="3000" dirty="0"/>
              <a:t>1. Разработать модель и конструкцию изделия на индивидуальную фигуру с учетом ее телосложения и направления моды на перспективный период.</a:t>
            </a:r>
          </a:p>
          <a:p>
            <a:pPr indent="42863" algn="just">
              <a:buNone/>
            </a:pPr>
            <a:r>
              <a:rPr lang="ru-RU" sz="3000" dirty="0"/>
              <a:t>2. Выполнить эскизы.</a:t>
            </a:r>
          </a:p>
          <a:p>
            <a:pPr indent="42863" algn="just">
              <a:buNone/>
            </a:pPr>
            <a:r>
              <a:rPr lang="ru-RU" sz="3000" dirty="0"/>
              <a:t>3. Разработать чертежи базовой конструкции изделия.</a:t>
            </a:r>
          </a:p>
          <a:p>
            <a:pPr indent="42863" algn="just">
              <a:buNone/>
            </a:pPr>
            <a:r>
              <a:rPr lang="ru-RU" sz="3000" dirty="0"/>
              <a:t>4. Описать последовательность изготовления изделия.</a:t>
            </a:r>
          </a:p>
          <a:p>
            <a:pPr indent="42863" algn="just">
              <a:buNone/>
            </a:pPr>
            <a:r>
              <a:rPr lang="ru-RU" sz="3000" dirty="0"/>
              <a:t>5. Изготовить технологическую карту обработки основных узлов изделия. </a:t>
            </a:r>
          </a:p>
          <a:p>
            <a:pPr indent="42863" algn="just">
              <a:buNone/>
            </a:pPr>
            <a:r>
              <a:rPr lang="ru-RU" sz="3000" dirty="0"/>
              <a:t>6. Изготовить макет  швейного изделия: женского платья.</a:t>
            </a:r>
          </a:p>
          <a:p>
            <a:pPr indent="42863" algn="just">
              <a:buNone/>
            </a:pPr>
            <a:r>
              <a:rPr lang="ru-RU" sz="3000" dirty="0"/>
              <a:t>7. Рассчитать технико-экономические показатели на проектируемую модель.</a:t>
            </a:r>
          </a:p>
          <a:p>
            <a:pPr indent="42863" algn="just"/>
            <a:endParaRPr lang="ru-RU" sz="3000" dirty="0"/>
          </a:p>
          <a:p>
            <a:pPr indent="42863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40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10054"/>
            <a:ext cx="7886700" cy="1325563"/>
          </a:xfrm>
        </p:spPr>
        <p:txBody>
          <a:bodyPr/>
          <a:lstStyle/>
          <a:p>
            <a:pPr algn="ctr"/>
            <a:r>
              <a:rPr lang="ru-RU" b="1" dirty="0"/>
              <a:t>Требования к материалам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760311"/>
            <a:ext cx="50469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u="sng" dirty="0"/>
              <a:t>Ткань должна обладать:</a:t>
            </a:r>
          </a:p>
          <a:p>
            <a:r>
              <a:rPr lang="ru-RU" sz="3600" dirty="0"/>
              <a:t>гигиеничностью;</a:t>
            </a:r>
          </a:p>
          <a:p>
            <a:r>
              <a:rPr lang="ru-RU" sz="3600" dirty="0"/>
              <a:t>несминаемостью;</a:t>
            </a:r>
          </a:p>
          <a:p>
            <a:r>
              <a:rPr lang="ru-RU" sz="3600" dirty="0"/>
              <a:t>износостойкостью; </a:t>
            </a:r>
          </a:p>
          <a:p>
            <a:r>
              <a:rPr lang="ru-RU" sz="3600" dirty="0"/>
              <a:t>практичностью.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332" y="1825626"/>
            <a:ext cx="2586307" cy="45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638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733002"/>
            <a:ext cx="9067067" cy="172172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/>
              <a:t>Анализ направления моды </a:t>
            </a:r>
            <a:br>
              <a:rPr lang="ru-RU" b="1" dirty="0"/>
            </a:br>
            <a:r>
              <a:rPr lang="ru-RU" b="1" dirty="0"/>
              <a:t>на 2025-2026 гг.</a:t>
            </a:r>
            <a:br>
              <a:rPr lang="ru-RU" b="1" dirty="0"/>
            </a:br>
            <a:r>
              <a:rPr lang="ru-RU" sz="3200" dirty="0"/>
              <a:t>Модели стильных женских платьев делового стиля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394" y="2666564"/>
            <a:ext cx="5537172" cy="3981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128" y="2617792"/>
            <a:ext cx="5587469" cy="4029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3862" y="2617792"/>
            <a:ext cx="558746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519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844" y="894917"/>
            <a:ext cx="7886700" cy="994487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/>
              <a:t>Анализ направления моды </a:t>
            </a:r>
            <a:br>
              <a:rPr lang="ru-RU" sz="4800" b="1" dirty="0"/>
            </a:br>
            <a:r>
              <a:rPr lang="ru-RU" sz="3200" dirty="0"/>
              <a:t>Силуэты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960" y="2073558"/>
            <a:ext cx="1490601" cy="4267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773" y="2085312"/>
            <a:ext cx="1074513" cy="4261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2949" y="2036538"/>
            <a:ext cx="1088231" cy="43102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7630" y="6341129"/>
            <a:ext cx="1189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прямой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3148" y="6346785"/>
            <a:ext cx="2636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полуприлегающий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15101" y="6341130"/>
            <a:ext cx="2023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прилегающий</a:t>
            </a:r>
          </a:p>
        </p:txBody>
      </p:sp>
    </p:spTree>
    <p:extLst>
      <p:ext uri="{BB962C8B-B14F-4D97-AF65-F5344CB8AC3E}">
        <p14:creationId xmlns:p14="http://schemas.microsoft.com/office/powerpoint/2010/main" val="5000981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661" y="1910519"/>
            <a:ext cx="8116766" cy="4746748"/>
          </a:xfrm>
        </p:spPr>
        <p:txBody>
          <a:bodyPr>
            <a:normAutofit fontScale="92500" lnSpcReduction="20000"/>
          </a:bodyPr>
          <a:lstStyle/>
          <a:p>
            <a:pPr marL="0" indent="533400" algn="just">
              <a:buNone/>
            </a:pPr>
            <a:r>
              <a:rPr lang="ru-RU" sz="4000" dirty="0"/>
              <a:t>В результате был изготовлен пакет конструктивно– технологической документации, а для подтверждения качества разработанной модели изготовлен макет швейного изделия – женского платья делового стиля прилегающего силуэта с </a:t>
            </a:r>
            <a:r>
              <a:rPr lang="ru-RU" sz="4000" dirty="0" err="1"/>
              <a:t>втачным</a:t>
            </a:r>
            <a:r>
              <a:rPr lang="ru-RU" sz="4000" dirty="0"/>
              <a:t> рукавом на индивидуальную фигуру заказчика, цель проектной работы достигнута. </a:t>
            </a:r>
          </a:p>
          <a:p>
            <a:pPr algn="just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421723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260648"/>
            <a:ext cx="7886700" cy="5916315"/>
          </a:xfrm>
        </p:spPr>
        <p:txBody>
          <a:bodyPr>
            <a:normAutofit fontScale="62500" lnSpcReduction="20000"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 1 сентября 2024 года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в российских школах усилен акцент на профориентацию и подготовку учеников к трудовой деятельности в предмете 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«Труд (технология)»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Появилась новая задача — 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подготовить личность к трудовой, преобразовательной деятельности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в том числе на мотивационном уровне — сформировать потребность и уважительное отношение к труду, социально ориентированной деятельности. </a:t>
            </a:r>
          </a:p>
          <a:p>
            <a:pPr>
              <a:buNone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Это усиление акцента связано с необходимостью формирования у школьников представлений о профессиях и рынке труда, а также с развитием умений планировать свою деятельность, организовывать рабочий процесс, анализировать производственные процессы и принимать обоснованные решения.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обновлённой ФРП по предмету «Труд (технология)» есть перечень планируемых результатов освоения программы: личностных,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(УУД) и предметных — общие и отдельно по каждому классу. Существенно изменили только УУД и предметные результаты. 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Также рекомендуется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интегрировать уроки труда (технологии) с курсом занятий «Россия — мои горизонты»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входящей в программу внеурочной деятельности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Профминимума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учащихся 6–11 классов. Этот курс занятий включает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профориентационное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содержание уроков, где рассматривается значимость учебного предмета в профессиональной деятельности, а также решение в рамках учебного предмета задач, характерных для профессиональных сфер, где данный предмет является значимым. 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793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8162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6" y="4071940"/>
            <a:ext cx="8786813" cy="2428875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Дизайнер одежды</a:t>
            </a:r>
          </a:p>
          <a:p>
            <a:pPr algn="ctr" eaLnBrk="1" hangingPunct="1">
              <a:buFontTx/>
              <a:buNone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      (от англ. </a:t>
            </a:r>
            <a:r>
              <a:rPr lang="ru-RU" altLang="ru-RU" sz="2800" i="1">
                <a:latin typeface="Times New Roman" pitchFamily="18" charset="0"/>
                <a:cs typeface="Times New Roman" pitchFamily="18" charset="0"/>
              </a:rPr>
              <a:t>design</a:t>
            </a: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 замысел, план, намерение; </a:t>
            </a:r>
          </a:p>
          <a:p>
            <a:pPr algn="ctr" eaLnBrk="1" hangingPunct="1">
              <a:buFontTx/>
              <a:buNone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    от лат.</a:t>
            </a:r>
            <a:r>
              <a:rPr lang="ru-RU" altLang="ru-RU" sz="2800" i="1">
                <a:latin typeface="Times New Roman" pitchFamily="18" charset="0"/>
                <a:cs typeface="Times New Roman" pitchFamily="18" charset="0"/>
              </a:rPr>
              <a:t>designare</a:t>
            </a: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 отмерять, намечать) –</a:t>
            </a:r>
          </a:p>
          <a:p>
            <a:pPr algn="ctr" eaLnBrk="1" hangingPunct="1">
              <a:buFontTx/>
              <a:buNone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    специалист лёгкой промышленности, разрабатывающий эскизы новых моделей одежды.</a:t>
            </a:r>
          </a:p>
        </p:txBody>
      </p:sp>
      <p:pic>
        <p:nvPicPr>
          <p:cNvPr id="3075" name="Picture 4" descr="C:\Users\0\Desktop\дизайн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1357315"/>
            <a:ext cx="51435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http://s9.favim.com/orig/130723/art-beautiful-clothes-clothing-cute-drawing-dress-fashion-fashion-sketch-girl-girly-glamour-hair-hayden-williams-lovely-model-nails-sketch-style-m-odel-Favim.com-796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89" y="2000250"/>
            <a:ext cx="35004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142876" y="1285877"/>
            <a:ext cx="5857875" cy="4714875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buFontTx/>
              <a:buNone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Дизайн одежды, как обособленная отрасль дизайна, возник в XIX – XX веках. Этот период характеризируется развитием массового производства одежды. Такая одежда должна была сочетать в себе красоту, практичность и пользу. Современный дизайн идет в ногу со временем и соответствует изменяющемуся образу жизни людей, их потребностям. Со временем меняются предпочтения заказчиков, тенденции, как в материалах, так и в качестве одежды. Дизайнеры одежды все учитывают, изучают и не перестают удивлять новыми идеями и решениями.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Требования предъявляемые к одежде: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2400" b="1"/>
          </a:p>
          <a:p>
            <a:r>
              <a:rPr lang="ru-RU" sz="4400" b="1"/>
              <a:t>Гигиенические</a:t>
            </a:r>
          </a:p>
          <a:p>
            <a:r>
              <a:rPr lang="ru-RU" sz="4400" b="1"/>
              <a:t>Экономические</a:t>
            </a:r>
          </a:p>
          <a:p>
            <a:r>
              <a:rPr lang="ru-RU" sz="4400" b="1"/>
              <a:t>Эстетические</a:t>
            </a:r>
          </a:p>
          <a:p>
            <a:r>
              <a:rPr lang="ru-RU" sz="4400" b="1"/>
              <a:t>Эксплуатационные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571501" y="1285875"/>
            <a:ext cx="8329613" cy="3543300"/>
          </a:xfrm>
        </p:spPr>
        <p:txBody>
          <a:bodyPr/>
          <a:lstStyle/>
          <a:p>
            <a:pPr algn="just"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Работа дизайнера (или группы дизайнеров) начинается с поиска заказчиков-покупателей, ведения переговоров, на которых обговариваются необходимые детали. В начале работы над новым продуктом дизайнер создает эскизы будущих моделей, занимается подбором и покупкой необходимых тканей (меха, кожи, ниток). Дизайнер осуществляет контроль над качеством, несет ответственность за полученную в итоге модель.</a:t>
            </a:r>
          </a:p>
        </p:txBody>
      </p:sp>
      <p:pic>
        <p:nvPicPr>
          <p:cNvPr id="5123" name="Picture 2" descr="http://www.ekb3.deti-talento.ru/users/ekb3/%D0%B4%D0%B8%D0%B7%D0%B0%D0%B9%D0%BD_%D0%B8_%D0%BA%D0%BE%D0%BD%D1%81%D1%82%D1%80%D1%83%D0%B8%D1%80%D0%BE%D0%B2%D0%B0%D0%BD%D0%B8%D0%B5_%D0%BE%D0%B4%D0%B5%D0%B6%D0%B4%D1%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6" y="4286252"/>
            <a:ext cx="355282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.inforico.com.ua/a/vseukrainskiy-uchebnyy-centr-akademiya-uspeha-priglashaet-vas-na-obucheniya-dizayn-odezhdy--72e7-1364653185494845-5-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286127"/>
            <a:ext cx="4572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4500564" y="1357315"/>
            <a:ext cx="4471987" cy="4929187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Следующим этапом производства является непосредственный пошив и изготовление моделей по эскизам, взаимодействие с фабриками. Вместе с технологами, конструкторами составляется необходимая техническая документация для производства</a:t>
            </a:r>
            <a:r>
              <a:rPr lang="ru-RU" altLang="ru-RU" sz="2400"/>
              <a:t>.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0300"/>
          </a:xfrm>
        </p:spPr>
        <p:txBody>
          <a:bodyPr/>
          <a:lstStyle/>
          <a:p>
            <a:pPr algn="just"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Помимо прямой работы с одеждой, в обязанности дизайнера входит подготовка рекламных кампаний, налаживание партнерских отношений, организация и проведение показов, участие в шоу, показах мод</a:t>
            </a: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2" descr="http://static.wixstatic.com/media/04fdcc_9c09b8d43d3d47f9b640d1a94fd11c31.jpg_srz_1920_1200_85_22_0.50_1.20_0.00_jpg_s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6" y="3357565"/>
            <a:ext cx="5214938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ages.ua.prom.st/177684086_w640_h2048_81984_1.jpg?PIMAGE_ID=17768408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r="10255"/>
          <a:stretch>
            <a:fillRect/>
          </a:stretch>
        </p:blipFill>
        <p:spPr bwMode="auto">
          <a:xfrm>
            <a:off x="5715000" y="928688"/>
            <a:ext cx="3429000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214313" y="1928813"/>
            <a:ext cx="5857875" cy="4525962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Выбирая профессию дизайнера одежды, нужно быть готовым к тому, что в ней никто не застрахован от идейного истощения, творческого кризиса. К тому же надо понимать, что модель, понравившаяся одному человеку, может совсем не понравится другому. Поэтому критерии оценки работы дизайнера одежды  очень затруднены и зависят зачастую от мнения не одного человека, а нескольких.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idx="1"/>
          </p:nvPr>
        </p:nvSpPr>
        <p:spPr>
          <a:xfrm>
            <a:off x="3429001" y="1357313"/>
            <a:ext cx="5329238" cy="4857750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Tx/>
              <a:buNone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Дизайн – сложная, кропотливая работа. Дизайнер находится в постоянном творческом поиске, разрабатывает новые композиционные приемы. Для этого он исследует традиции национальных костюмов, находки других дизайнеров, посещает музеи, показы, выставки, рассматривает иллюстрированные каталоги, живопись старых мастеров и другие места, где может почерпнуть что-то новое и найти вдохновение для новых идей.</a:t>
            </a:r>
          </a:p>
        </p:txBody>
      </p:sp>
      <p:pic>
        <p:nvPicPr>
          <p:cNvPr id="9219" name="Picture 2" descr="http://travel-tomsk.ru/img/1438670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8" y="2390504"/>
            <a:ext cx="2985634" cy="268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428627"/>
            <a:ext cx="8229600" cy="989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Необходимые  профессиональные навыки   и   знания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214314" y="1285877"/>
            <a:ext cx="8929687" cy="5000625"/>
          </a:xfrm>
        </p:spPr>
        <p:txBody>
          <a:bodyPr/>
          <a:lstStyle/>
          <a:p>
            <a:pPr eaLnBrk="1" hangingPunct="1"/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наличие навыков кройки и шитья;</a:t>
            </a:r>
          </a:p>
          <a:p>
            <a:pPr eaLnBrk="1" hangingPunct="1"/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знание истории костюма, разных стилей и направлений в дизайне;</a:t>
            </a:r>
          </a:p>
          <a:p>
            <a:pPr eaLnBrk="1" hangingPunct="1"/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наличие художественных способностей (уметь рисовать на бумаге, компьютере);</a:t>
            </a:r>
          </a:p>
          <a:p>
            <a:pPr eaLnBrk="1" hangingPunct="1"/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наличие развитого художественного вкуса, чувства меры и стиля;</a:t>
            </a:r>
          </a:p>
          <a:p>
            <a:pPr eaLnBrk="1" hangingPunct="1"/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умение разбираться в видах тканей, меха, кожи;</a:t>
            </a:r>
          </a:p>
          <a:p>
            <a:pPr eaLnBrk="1" hangingPunct="1"/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знание особенностей пошива и его разновидностей;</a:t>
            </a:r>
          </a:p>
          <a:p>
            <a:pPr eaLnBrk="1" hangingPunct="1"/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знание всех этапов процесса изготовления одежды, обуви, аксессуаров;</a:t>
            </a:r>
          </a:p>
          <a:p>
            <a:pPr eaLnBrk="1" hangingPunct="1"/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умение видеть готовый продукт целиком;</a:t>
            </a:r>
          </a:p>
          <a:p>
            <a:pPr eaLnBrk="1" hangingPunct="1"/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оригинальный взгляд на ситуации, предметы;</a:t>
            </a:r>
          </a:p>
          <a:p>
            <a:pPr eaLnBrk="1" hangingPunct="1"/>
            <a:r>
              <a:rPr lang="ru-RU" altLang="ru-RU" sz="2200">
                <a:latin typeface="Times New Roman" pitchFamily="18" charset="0"/>
                <a:cs typeface="Times New Roman" pitchFamily="18" charset="0"/>
              </a:rPr>
              <a:t>умение слушать клиентов, понимать их предпочтения и потребности</a:t>
            </a:r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00063" y="3571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Личные   качества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428625" y="2332038"/>
            <a:ext cx="5715000" cy="4525962"/>
          </a:xfrm>
        </p:spPr>
        <p:txBody>
          <a:bodyPr/>
          <a:lstStyle/>
          <a:p>
            <a:pPr eaLnBrk="1" hangingPunct="1"/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наличие образного мышления;</a:t>
            </a:r>
          </a:p>
          <a:p>
            <a:pPr eaLnBrk="1" hangingPunct="1"/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коммуникабельность;</a:t>
            </a:r>
          </a:p>
          <a:p>
            <a:pPr eaLnBrk="1" hangingPunct="1"/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креативность;</a:t>
            </a:r>
          </a:p>
          <a:p>
            <a:pPr eaLnBrk="1" hangingPunct="1"/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усидчивость;</a:t>
            </a:r>
          </a:p>
          <a:p>
            <a:pPr eaLnBrk="1" hangingPunct="1"/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трудолюбие;</a:t>
            </a:r>
          </a:p>
          <a:p>
            <a:pPr eaLnBrk="1" hangingPunct="1"/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терпение</a:t>
            </a:r>
          </a:p>
        </p:txBody>
      </p:sp>
      <p:pic>
        <p:nvPicPr>
          <p:cNvPr id="11268" name="Picture 2" descr="http://xn----jtbibbrldcuew.xn--p1ai/upload/medialibrary/131/131835b4999181410d2f270e3df95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3500438"/>
            <a:ext cx="4714875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Медицинские   противопоказания</a:t>
            </a: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1500189" y="1214438"/>
            <a:ext cx="6757987" cy="3840162"/>
          </a:xfrm>
        </p:spPr>
        <p:txBody>
          <a:bodyPr/>
          <a:lstStyle/>
          <a:p>
            <a:pPr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сердечно-сосудистые заболевания;</a:t>
            </a:r>
          </a:p>
          <a:p>
            <a:pPr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болезни центральной нервной системы;</a:t>
            </a:r>
          </a:p>
          <a:p>
            <a:pPr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нарушения психики;</a:t>
            </a:r>
          </a:p>
          <a:p>
            <a:pPr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заболевания опорно-двигательного аппарата с нарушением функций работы рук;</a:t>
            </a:r>
          </a:p>
          <a:p>
            <a:pPr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миопия высокой степени.</a:t>
            </a:r>
          </a:p>
          <a:p>
            <a:pPr eaLnBrk="1" hangingPunct="1"/>
            <a:endParaRPr lang="ru-RU" altLang="ru-RU"/>
          </a:p>
        </p:txBody>
      </p:sp>
      <p:pic>
        <p:nvPicPr>
          <p:cNvPr id="12292" name="Picture 2" descr="http://www.all-tests.ru/wp-content/uploads/2015/11/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4" y="3916363"/>
            <a:ext cx="4976812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Плюсы   профессии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142876" y="1214438"/>
            <a:ext cx="9001125" cy="2857500"/>
          </a:xfrm>
        </p:spPr>
        <p:txBody>
          <a:bodyPr/>
          <a:lstStyle/>
          <a:p>
            <a:pPr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интересная, творческая профессия;</a:t>
            </a:r>
          </a:p>
          <a:p>
            <a:pPr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есть возможность прославиться, стать известным, а значит и иметь хороший доход;</a:t>
            </a:r>
          </a:p>
          <a:p>
            <a:pPr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возможность работать в домашних условиях при наличии необходимых условий;</a:t>
            </a:r>
          </a:p>
          <a:p>
            <a:pPr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возможность видеть результат своей работы, получать эстетическое удовольствие от процесса.</a:t>
            </a:r>
          </a:p>
          <a:p>
            <a:pPr eaLnBrk="1" hangingPunct="1"/>
            <a:endParaRPr lang="ru-RU" altLang="ru-RU"/>
          </a:p>
        </p:txBody>
      </p:sp>
      <p:pic>
        <p:nvPicPr>
          <p:cNvPr id="13316" name="Picture 2" descr="http://iledebeaute.ru/files/images/pub/part_1/39172/src/RIAN_archive_378860_Fashion_designer_Valentin_Yudashkin_presents_Marine_Collection.jpg?1024_7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4071940"/>
            <a:ext cx="38576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428627"/>
            <a:ext cx="8229600" cy="989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Место     работы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285751" y="2500313"/>
            <a:ext cx="4034789" cy="1714500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швейные фабрики, мастерские </a:t>
            </a:r>
          </a:p>
          <a:p>
            <a:pPr eaLnBrk="1" hangingPunct="1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дома мод;</a:t>
            </a:r>
          </a:p>
          <a:p>
            <a:pPr eaLnBrk="1" hangingPunct="1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бутики.</a:t>
            </a:r>
          </a:p>
          <a:p>
            <a:pPr eaLnBrk="1" hangingPunct="1">
              <a:buFontTx/>
              <a:buNone/>
            </a:pPr>
            <a:endParaRPr lang="ru-RU" altLang="ru-RU" dirty="0"/>
          </a:p>
        </p:txBody>
      </p:sp>
      <p:pic>
        <p:nvPicPr>
          <p:cNvPr id="14340" name="Picture 2" descr="http://s1.fotokto.ru/photo/full/18/184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1" y="1285877"/>
            <a:ext cx="35877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http://imworld.aufeminin.com/story/20131212/premios-nacionales-de-la-moda-142756_w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3786188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3601</Words>
  <Application>Microsoft Office PowerPoint</Application>
  <PresentationFormat>Экран (4:3)</PresentationFormat>
  <Paragraphs>329</Paragraphs>
  <Slides>113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20" baseType="lpstr">
      <vt:lpstr>Arial</vt:lpstr>
      <vt:lpstr>Calibri</vt:lpstr>
      <vt:lpstr>Georgia</vt:lpstr>
      <vt:lpstr>Times New Roman</vt:lpstr>
      <vt:lpstr>Wingdings</vt:lpstr>
      <vt:lpstr>Тема Office</vt:lpstr>
      <vt:lpstr>Фотография Photo Editor</vt:lpstr>
      <vt:lpstr>Преподавание предмета                                                                 «Труд (технология)»</vt:lpstr>
      <vt:lpstr>Модульный принцип построения программы </vt:lpstr>
      <vt:lpstr> Практико-ориентированный характер обучения.    Не менее 75% учебного времени отводится практическим и проектным работам. </vt:lpstr>
      <vt:lpstr>Подходы к разработке рабочей программы</vt:lpstr>
      <vt:lpstr>Презентация PowerPoint</vt:lpstr>
      <vt:lpstr>Содержание тематического блока «Технологии обработки текстильных материалов» </vt:lpstr>
      <vt:lpstr>Виды  и  характеристика   плечевых  изделий</vt:lpstr>
      <vt:lpstr>Презентация PowerPoint</vt:lpstr>
      <vt:lpstr>Требования предъявляемые к одежде:</vt:lpstr>
      <vt:lpstr>«Мода- капризна и изменчива»                                                                Коко Шанель</vt:lpstr>
      <vt:lpstr>Кутюрье</vt:lpstr>
      <vt:lpstr>Стиль   (от греческого  stylus означает манеру, характер)</vt:lpstr>
      <vt:lpstr>Классический стиль</vt:lpstr>
      <vt:lpstr>Спортивный стиль</vt:lpstr>
      <vt:lpstr>Романтический стиль</vt:lpstr>
      <vt:lpstr>Силуэт- это французское слово, которым называют внешние очертания любого предмета. Он призван выявить достоинства вашей фигуры и сгладить недостатки</vt:lpstr>
      <vt:lpstr>Презентация PowerPoint</vt:lpstr>
      <vt:lpstr>Презентация PowerPoint</vt:lpstr>
      <vt:lpstr>Конструирование и моделирование одежды: методы и обучение </vt:lpstr>
      <vt:lpstr>Презентация PowerPoint</vt:lpstr>
      <vt:lpstr>Презентация PowerPoint</vt:lpstr>
      <vt:lpstr>Конструирование – это процесс изготовления чертежа изделия, в соответствии с мерками и прибавками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Моделирование - это</vt:lpstr>
      <vt:lpstr>Моделирование одежды - это творческий процесс создания новых моделей на основе базовой (основной) выкройки.</vt:lpstr>
      <vt:lpstr>МЕТОДЫ ТЕХНИЧЕСКОГО МОДЕЛИРОВАНИЯ</vt:lpstr>
      <vt:lpstr>            Этапы выполнения моделирования</vt:lpstr>
      <vt:lpstr> Моделирование лифа при помощи перемещения нагрудной вытачки </vt:lpstr>
      <vt:lpstr>Презентация PowerPoint</vt:lpstr>
      <vt:lpstr>Презентация PowerPoint</vt:lpstr>
      <vt:lpstr>Презентация PowerPoint</vt:lpstr>
      <vt:lpstr>Перенос нагрудной вытачки в талию.</vt:lpstr>
      <vt:lpstr>Перенос нагрудной вытачки в горловину.</vt:lpstr>
      <vt:lpstr>3.Перенос нагрудной вытачки в горловину</vt:lpstr>
      <vt:lpstr>Презентация PowerPoint</vt:lpstr>
      <vt:lpstr>Презентация PowerPoint</vt:lpstr>
      <vt:lpstr>7.Замена плечевой вытачки мягкими складками</vt:lpstr>
      <vt:lpstr>Перенос нагрудной выточки в середину переда</vt:lpstr>
      <vt:lpstr>Презентация PowerPoint</vt:lpstr>
      <vt:lpstr>5.Перенос нагрудной вытачки в середину переда</vt:lpstr>
      <vt:lpstr>4.Перенос нагрудной вытачки в  линию проймы</vt:lpstr>
      <vt:lpstr>Презентация PowerPoint</vt:lpstr>
      <vt:lpstr>Презентация PowerPoint</vt:lpstr>
      <vt:lpstr>6.Перемещение плечевой вытачки под кокетку</vt:lpstr>
      <vt:lpstr>Презентация PowerPoint</vt:lpstr>
      <vt:lpstr>В зависимости от линии втачивания различают следующие покрои  рукава: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Модели с драпировкой</vt:lpstr>
      <vt:lpstr>Модель </vt:lpstr>
      <vt:lpstr>Разработка модели </vt:lpstr>
      <vt:lpstr>Модель</vt:lpstr>
      <vt:lpstr> Разработка модели </vt:lpstr>
      <vt:lpstr>Модель </vt:lpstr>
      <vt:lpstr>Разработка модели </vt:lpstr>
      <vt:lpstr>  Описание модели: Платье подростковое из лёгкой шерстяной ткани полуприлегающего силуэта, отрезное по линии бёдер. На лифе спереди нагрудная вытачка из бокового шва и вытачки на линии талии. Спинка цельная, с плечевыми и талиевыми вытачками, от выреза горловины небольшой разрез для застёжки на одну пуговицу, петля - навесная. Вырез горловины овальный, обработан подкройной обтачкой. Рукав втачной, длинный. Юбка расклешённая по низу.  </vt:lpstr>
      <vt:lpstr>Презентация PowerPoint</vt:lpstr>
      <vt:lpstr>Проектное  обучение в школе</vt:lpstr>
      <vt:lpstr>Презентация PowerPoint</vt:lpstr>
      <vt:lpstr>Актуальность    проекта: платье  миди </vt:lpstr>
      <vt:lpstr>Актуальность  проектной работы</vt:lpstr>
      <vt:lpstr>Цель: </vt:lpstr>
      <vt:lpstr>Задачи:</vt:lpstr>
      <vt:lpstr>Требования к материалам</vt:lpstr>
      <vt:lpstr>Анализ направления моды  на 2025-2026 гг. Модели стильных женских платьев делового стиля</vt:lpstr>
      <vt:lpstr>Анализ направления моды  Силуэты</vt:lpstr>
      <vt:lpstr>Заключение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Необходимые  профессиональные навыки   и   знания </vt:lpstr>
      <vt:lpstr>Личные   качества </vt:lpstr>
      <vt:lpstr>Медицинские   противопоказания</vt:lpstr>
      <vt:lpstr>Плюсы   профессии </vt:lpstr>
      <vt:lpstr>Место     работы </vt:lpstr>
      <vt:lpstr>Зарплата   и   карьера </vt:lpstr>
      <vt:lpstr>Зарплата   и   карьера </vt:lpstr>
      <vt:lpstr>Родственные  профессии</vt:lpstr>
      <vt:lpstr>Презентация PowerPoint</vt:lpstr>
      <vt:lpstr>Классификация модельеров</vt:lpstr>
      <vt:lpstr>Знаменитые модельеры мира и России</vt:lpstr>
      <vt:lpstr>Знаменитые модельеры мира и России</vt:lpstr>
      <vt:lpstr>Знаменитые модельеры мира и России</vt:lpstr>
      <vt:lpstr>Знаменитые модельеры мира и России</vt:lpstr>
      <vt:lpstr>Обучение </vt:lpstr>
      <vt:lpstr>Куда  пойти  учиться? </vt:lpstr>
      <vt:lpstr>Куда  пойти  учиться? </vt:lpstr>
      <vt:lpstr>Благодарю за внимание! </vt:lpstr>
      <vt:lpstr>Источники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Преподавание предмета                                                                 «Труд (технология)»</dc:title>
  <dc:creator>pk</dc:creator>
  <cp:lastModifiedBy>Эльмир</cp:lastModifiedBy>
  <cp:revision>1</cp:revision>
  <dcterms:created xsi:type="dcterms:W3CDTF">2026-03-27T16:48:06Z</dcterms:created>
  <dcterms:modified xsi:type="dcterms:W3CDTF">2026-03-30T05:40:17Z</dcterms:modified>
</cp:coreProperties>
</file>